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 id="2147484561" r:id="rId3"/>
  </p:sldMasterIdLst>
  <p:notesMasterIdLst>
    <p:notesMasterId r:id="rId57"/>
  </p:notesMasterIdLst>
  <p:handoutMasterIdLst>
    <p:handoutMasterId r:id="rId58"/>
  </p:handoutMasterIdLst>
  <p:sldIdLst>
    <p:sldId id="1614" r:id="rId4"/>
    <p:sldId id="257" r:id="rId5"/>
    <p:sldId id="410" r:id="rId6"/>
    <p:sldId id="292" r:id="rId7"/>
    <p:sldId id="263" r:id="rId8"/>
    <p:sldId id="1553" r:id="rId9"/>
    <p:sldId id="1551" r:id="rId10"/>
    <p:sldId id="1559" r:id="rId11"/>
    <p:sldId id="1560" r:id="rId12"/>
    <p:sldId id="1552" r:id="rId13"/>
    <p:sldId id="1561" r:id="rId14"/>
    <p:sldId id="1582" r:id="rId15"/>
    <p:sldId id="1554" r:id="rId16"/>
    <p:sldId id="1581" r:id="rId17"/>
    <p:sldId id="265" r:id="rId18"/>
    <p:sldId id="1563" r:id="rId19"/>
    <p:sldId id="1564" r:id="rId20"/>
    <p:sldId id="1565" r:id="rId21"/>
    <p:sldId id="1566" r:id="rId22"/>
    <p:sldId id="1567" r:id="rId23"/>
    <p:sldId id="1568" r:id="rId24"/>
    <p:sldId id="1569" r:id="rId25"/>
    <p:sldId id="1570" r:id="rId26"/>
    <p:sldId id="1578" r:id="rId27"/>
    <p:sldId id="1571" r:id="rId28"/>
    <p:sldId id="1615" r:id="rId29"/>
    <p:sldId id="1587" r:id="rId30"/>
    <p:sldId id="1547" r:id="rId31"/>
    <p:sldId id="1583" r:id="rId32"/>
    <p:sldId id="1584" r:id="rId33"/>
    <p:sldId id="269" r:id="rId34"/>
    <p:sldId id="1585" r:id="rId35"/>
    <p:sldId id="1586" r:id="rId36"/>
    <p:sldId id="1588" r:id="rId37"/>
    <p:sldId id="1594" r:id="rId38"/>
    <p:sldId id="1595" r:id="rId39"/>
    <p:sldId id="1596" r:id="rId40"/>
    <p:sldId id="1597" r:id="rId41"/>
    <p:sldId id="1624" r:id="rId42"/>
    <p:sldId id="1616" r:id="rId43"/>
    <p:sldId id="1623" r:id="rId44"/>
    <p:sldId id="1617" r:id="rId45"/>
    <p:sldId id="1618" r:id="rId46"/>
    <p:sldId id="1619" r:id="rId47"/>
    <p:sldId id="1620" r:id="rId48"/>
    <p:sldId id="1621" r:id="rId49"/>
    <p:sldId id="1622" r:id="rId50"/>
    <p:sldId id="2076136307" r:id="rId51"/>
    <p:sldId id="2076136306" r:id="rId52"/>
    <p:sldId id="2076136308" r:id="rId53"/>
    <p:sldId id="2076136310" r:id="rId54"/>
    <p:sldId id="2076136311" r:id="rId55"/>
    <p:sldId id="1580" r:id="rId5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1FBED56-7E21-C94D-8049-451270E8C32A}">
          <p14:sldIdLst>
            <p14:sldId id="1614"/>
            <p14:sldId id="257"/>
            <p14:sldId id="410"/>
            <p14:sldId id="292"/>
            <p14:sldId id="263"/>
          </p14:sldIdLst>
        </p14:section>
        <p14:section name="spfx" id="{3D9C80B2-EAAE-E24F-83D7-5970E147313E}">
          <p14:sldIdLst>
            <p14:sldId id="1553"/>
            <p14:sldId id="1551"/>
            <p14:sldId id="1559"/>
          </p14:sldIdLst>
        </p14:section>
        <p14:section name="tenant-environment" id="{0A9C1980-EB9A-9B4C-A48E-3F16C73E0A25}">
          <p14:sldIdLst>
            <p14:sldId id="1560"/>
            <p14:sldId id="1552"/>
            <p14:sldId id="1561"/>
            <p14:sldId id="1582"/>
            <p14:sldId id="1554"/>
            <p14:sldId id="1581"/>
            <p14:sldId id="265"/>
          </p14:sldIdLst>
        </p14:section>
        <p14:section name="local dev environment" id="{E93196B6-EFE2-3242-B776-C77C0FCFFEF1}">
          <p14:sldIdLst>
            <p14:sldId id="1563"/>
            <p14:sldId id="1564"/>
            <p14:sldId id="1565"/>
            <p14:sldId id="1566"/>
            <p14:sldId id="1567"/>
            <p14:sldId id="1568"/>
            <p14:sldId id="1569"/>
            <p14:sldId id="1570"/>
            <p14:sldId id="1578"/>
            <p14:sldId id="1571"/>
          </p14:sldIdLst>
        </p14:section>
        <p14:section name="03-Using" id="{74D8DE9B-67FC-4AD2-9B82-EE984668ECBA}">
          <p14:sldIdLst>
            <p14:sldId id="1615"/>
            <p14:sldId id="1587"/>
            <p14:sldId id="1547"/>
            <p14:sldId id="1583"/>
            <p14:sldId id="1584"/>
            <p14:sldId id="269"/>
            <p14:sldId id="1585"/>
            <p14:sldId id="1586"/>
            <p14:sldId id="1588"/>
            <p14:sldId id="1594"/>
            <p14:sldId id="1595"/>
            <p14:sldId id="1596"/>
            <p14:sldId id="1597"/>
            <p14:sldId id="1624"/>
            <p14:sldId id="1616"/>
            <p14:sldId id="1623"/>
            <p14:sldId id="1617"/>
            <p14:sldId id="1618"/>
            <p14:sldId id="1619"/>
            <p14:sldId id="1620"/>
            <p14:sldId id="1621"/>
            <p14:sldId id="1622"/>
            <p14:sldId id="2076136307"/>
            <p14:sldId id="2076136306"/>
            <p14:sldId id="2076136308"/>
            <p14:sldId id="2076136310"/>
            <p14:sldId id="2076136311"/>
            <p14:sldId id="15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E6E6E6"/>
    <a:srgbClr val="151515"/>
    <a:srgbClr val="C0C0C0"/>
    <a:srgbClr val="2D2D30"/>
    <a:srgbClr val="2F2F2F"/>
    <a:srgbClr val="787878"/>
    <a:srgbClr val="595959"/>
    <a:srgbClr val="A6A6A6"/>
    <a:srgbClr val="7F7F7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A5E192-1C57-4AE8-9895-B8EEDBAFFBA6}" v="101" dt="2020-09-27T12:16:13.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19" autoAdjust="0"/>
    <p:restoredTop sz="90599" autoAdjust="0"/>
  </p:normalViewPr>
  <p:slideViewPr>
    <p:cSldViewPr snapToGrid="0">
      <p:cViewPr varScale="1">
        <p:scale>
          <a:sx n="77" d="100"/>
          <a:sy n="77" d="100"/>
        </p:scale>
        <p:origin x="36" y="1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25" d="100"/>
        <a:sy n="125" d="100"/>
      </p:scale>
      <p:origin x="0" y="0"/>
    </p:cViewPr>
  </p:sorterViewPr>
  <p:notesViewPr>
    <p:cSldViewPr snapToGrid="0" showGuides="1">
      <p:cViewPr>
        <p:scale>
          <a:sx n="66" d="100"/>
          <a:sy n="66" d="100"/>
        </p:scale>
        <p:origin x="4290" y="6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diagrams/_rels/data2.xml.rels><?xml version="1.0" encoding="UTF-8" standalone="yes"?>
<Relationships xmlns="http://schemas.openxmlformats.org/package/2006/relationships"><Relationship Id="rId1" Type="http://schemas.openxmlformats.org/officeDocument/2006/relationships/hyperlink" Target="https://localhost:4321/"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localhost:4321/"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506F6-0F9F-1644-802C-4BA1599DF55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47B14EB-3D25-0A42-8C11-6DFAFA4CE412}">
      <dgm:prSet/>
      <dgm:spPr/>
      <dgm:t>
        <a:bodyPr/>
        <a:lstStyle/>
        <a:p>
          <a:r>
            <a:rPr lang="en-US" baseline="0"/>
            <a:t>Build</a:t>
          </a:r>
          <a:endParaRPr lang="en-US"/>
        </a:p>
      </dgm:t>
    </dgm:pt>
    <dgm:pt modelId="{8E15EDB4-DBF1-7A49-97D9-6BCC0DB06EC9}" type="parTrans" cxnId="{B22746D2-3BC2-8746-B0F8-6589B07DF7D4}">
      <dgm:prSet/>
      <dgm:spPr/>
      <dgm:t>
        <a:bodyPr/>
        <a:lstStyle/>
        <a:p>
          <a:endParaRPr lang="en-US"/>
        </a:p>
      </dgm:t>
    </dgm:pt>
    <dgm:pt modelId="{85959E55-AE9C-0A40-9DA8-8D3412D0984B}" type="sibTrans" cxnId="{B22746D2-3BC2-8746-B0F8-6589B07DF7D4}">
      <dgm:prSet/>
      <dgm:spPr/>
      <dgm:t>
        <a:bodyPr/>
        <a:lstStyle/>
        <a:p>
          <a:endParaRPr lang="en-US"/>
        </a:p>
      </dgm:t>
    </dgm:pt>
    <dgm:pt modelId="{DC2300DB-A572-BC4D-AC01-801CE0C4FC98}">
      <dgm:prSet custT="1"/>
      <dgm:spPr/>
      <dgm:t>
        <a:bodyPr/>
        <a:lstStyle/>
        <a:p>
          <a:r>
            <a:rPr lang="en-US" sz="1600" baseline="0" dirty="0">
              <a:latin typeface="Courier New" panose="02070309020205020404" pitchFamily="49" charset="0"/>
              <a:cs typeface="Courier New" panose="02070309020205020404" pitchFamily="49" charset="0"/>
            </a:rPr>
            <a:t>gulp build</a:t>
          </a:r>
          <a:endParaRPr lang="en-US" sz="1600" dirty="0">
            <a:latin typeface="Courier New" panose="02070309020205020404" pitchFamily="49" charset="0"/>
            <a:cs typeface="Courier New" panose="02070309020205020404" pitchFamily="49" charset="0"/>
          </a:endParaRPr>
        </a:p>
      </dgm:t>
    </dgm:pt>
    <dgm:pt modelId="{1E819D1C-D9C5-0548-B6D8-DC0104AEED47}" type="parTrans" cxnId="{AA211854-FB14-914D-AAE3-198F99292829}">
      <dgm:prSet/>
      <dgm:spPr/>
      <dgm:t>
        <a:bodyPr/>
        <a:lstStyle/>
        <a:p>
          <a:endParaRPr lang="en-US"/>
        </a:p>
      </dgm:t>
    </dgm:pt>
    <dgm:pt modelId="{B5ED62F5-43DC-594F-905D-B3D7F45BE8B8}" type="sibTrans" cxnId="{AA211854-FB14-914D-AAE3-198F99292829}">
      <dgm:prSet/>
      <dgm:spPr/>
      <dgm:t>
        <a:bodyPr/>
        <a:lstStyle/>
        <a:p>
          <a:endParaRPr lang="en-US"/>
        </a:p>
      </dgm:t>
    </dgm:pt>
    <dgm:pt modelId="{6EB2E288-3D12-E54D-A023-D2C643A5FFC6}">
      <dgm:prSet/>
      <dgm:spPr/>
      <dgm:t>
        <a:bodyPr/>
        <a:lstStyle/>
        <a:p>
          <a:r>
            <a:rPr lang="en-US" sz="2200" baseline="0" dirty="0" err="1"/>
            <a:t>Transpiles</a:t>
          </a:r>
          <a:r>
            <a:rPr lang="en-US" sz="2200" baseline="0" dirty="0"/>
            <a:t> TypeScript to JavaScript</a:t>
          </a:r>
          <a:endParaRPr lang="en-US" sz="2200" dirty="0"/>
        </a:p>
      </dgm:t>
    </dgm:pt>
    <dgm:pt modelId="{D7443105-7073-E545-A823-6A029B9A8D01}" type="parTrans" cxnId="{1D0CAEC7-E831-DE4D-82BF-2290581F0FEA}">
      <dgm:prSet/>
      <dgm:spPr/>
      <dgm:t>
        <a:bodyPr/>
        <a:lstStyle/>
        <a:p>
          <a:endParaRPr lang="en-US"/>
        </a:p>
      </dgm:t>
    </dgm:pt>
    <dgm:pt modelId="{1EA76EE6-BF81-034C-AB38-9A49628B3A97}" type="sibTrans" cxnId="{1D0CAEC7-E831-DE4D-82BF-2290581F0FEA}">
      <dgm:prSet/>
      <dgm:spPr/>
      <dgm:t>
        <a:bodyPr/>
        <a:lstStyle/>
        <a:p>
          <a:endParaRPr lang="en-US"/>
        </a:p>
      </dgm:t>
    </dgm:pt>
    <dgm:pt modelId="{557AB9F8-EBAB-474F-B9A7-1A1DB9555CE7}">
      <dgm:prSet/>
      <dgm:spPr/>
      <dgm:t>
        <a:bodyPr/>
        <a:lstStyle/>
        <a:p>
          <a:r>
            <a:rPr lang="en-US" sz="2200" baseline="0"/>
            <a:t>Generates TypeScript type declarations</a:t>
          </a:r>
          <a:endParaRPr lang="en-US" sz="2200"/>
        </a:p>
      </dgm:t>
    </dgm:pt>
    <dgm:pt modelId="{8AA6715A-027E-DA4B-B615-126EE85F6CB4}" type="parTrans" cxnId="{93598617-F3AE-7C41-9502-E141567AC69E}">
      <dgm:prSet/>
      <dgm:spPr/>
      <dgm:t>
        <a:bodyPr/>
        <a:lstStyle/>
        <a:p>
          <a:endParaRPr lang="en-US"/>
        </a:p>
      </dgm:t>
    </dgm:pt>
    <dgm:pt modelId="{557E0672-4F36-A747-85E8-85F6566AB1CC}" type="sibTrans" cxnId="{93598617-F3AE-7C41-9502-E141567AC69E}">
      <dgm:prSet/>
      <dgm:spPr/>
      <dgm:t>
        <a:bodyPr/>
        <a:lstStyle/>
        <a:p>
          <a:endParaRPr lang="en-US"/>
        </a:p>
      </dgm:t>
    </dgm:pt>
    <dgm:pt modelId="{EF856161-0121-0C44-8919-018DD12E8A70}">
      <dgm:prSet/>
      <dgm:spPr/>
      <dgm:t>
        <a:bodyPr/>
        <a:lstStyle/>
        <a:p>
          <a:r>
            <a:rPr lang="en-US" sz="2200" baseline="0" dirty="0" err="1"/>
            <a:t>Transpiles</a:t>
          </a:r>
          <a:r>
            <a:rPr lang="en-US" sz="2200" baseline="0" dirty="0"/>
            <a:t> SCSS to CSS</a:t>
          </a:r>
          <a:endParaRPr lang="en-US" sz="2200" dirty="0"/>
        </a:p>
      </dgm:t>
    </dgm:pt>
    <dgm:pt modelId="{7C20FB08-56EA-4441-9EF9-EA2AD8437FA4}" type="parTrans" cxnId="{677A211E-DCF7-B140-AA8B-70832EC1809A}">
      <dgm:prSet/>
      <dgm:spPr/>
      <dgm:t>
        <a:bodyPr/>
        <a:lstStyle/>
        <a:p>
          <a:endParaRPr lang="en-US"/>
        </a:p>
      </dgm:t>
    </dgm:pt>
    <dgm:pt modelId="{CAFFFED0-1F74-7742-879B-4FAAE744826B}" type="sibTrans" cxnId="{677A211E-DCF7-B140-AA8B-70832EC1809A}">
      <dgm:prSet/>
      <dgm:spPr/>
      <dgm:t>
        <a:bodyPr/>
        <a:lstStyle/>
        <a:p>
          <a:endParaRPr lang="en-US"/>
        </a:p>
      </dgm:t>
    </dgm:pt>
    <dgm:pt modelId="{356BA6F2-DA31-A74F-B748-FAD9B63702F7}">
      <dgm:prSet/>
      <dgm:spPr/>
      <dgm:t>
        <a:bodyPr/>
        <a:lstStyle/>
        <a:p>
          <a:r>
            <a:rPr lang="en-US" baseline="0"/>
            <a:t>Bundle</a:t>
          </a:r>
          <a:endParaRPr lang="en-US"/>
        </a:p>
      </dgm:t>
    </dgm:pt>
    <dgm:pt modelId="{0C12A86F-200D-6B45-9AA6-C5A3B390EDD9}" type="parTrans" cxnId="{FB0FCF63-EDCE-C540-A9C7-9423B96372EC}">
      <dgm:prSet/>
      <dgm:spPr/>
      <dgm:t>
        <a:bodyPr/>
        <a:lstStyle/>
        <a:p>
          <a:endParaRPr lang="en-US"/>
        </a:p>
      </dgm:t>
    </dgm:pt>
    <dgm:pt modelId="{26C89A25-AFB3-1742-B2F1-E9B386F2DB15}" type="sibTrans" cxnId="{FB0FCF63-EDCE-C540-A9C7-9423B96372EC}">
      <dgm:prSet/>
      <dgm:spPr/>
      <dgm:t>
        <a:bodyPr/>
        <a:lstStyle/>
        <a:p>
          <a:endParaRPr lang="en-US"/>
        </a:p>
      </dgm:t>
    </dgm:pt>
    <dgm:pt modelId="{6DC1113A-C09E-244B-B754-AEF7DC4E0D1F}">
      <dgm:prSet custT="1"/>
      <dgm:spPr/>
      <dgm:t>
        <a:bodyPr/>
        <a:lstStyle/>
        <a:p>
          <a:r>
            <a:rPr lang="en-US" sz="1600" baseline="0" dirty="0">
              <a:latin typeface="Courier New" panose="02070309020205020404" pitchFamily="49" charset="0"/>
              <a:cs typeface="Courier New" panose="02070309020205020404" pitchFamily="49" charset="0"/>
            </a:rPr>
            <a:t>gulp bundle [--ship | -p]</a:t>
          </a:r>
          <a:endParaRPr lang="en-US" sz="2200" dirty="0">
            <a:latin typeface="Courier New" panose="02070309020205020404" pitchFamily="49" charset="0"/>
            <a:cs typeface="Courier New" panose="02070309020205020404" pitchFamily="49" charset="0"/>
          </a:endParaRPr>
        </a:p>
      </dgm:t>
    </dgm:pt>
    <dgm:pt modelId="{E5760176-7B56-E64B-9AEC-284624ADE1CA}" type="parTrans" cxnId="{E3EDF654-B822-D244-BCF6-19CBEF902D1A}">
      <dgm:prSet/>
      <dgm:spPr/>
      <dgm:t>
        <a:bodyPr/>
        <a:lstStyle/>
        <a:p>
          <a:endParaRPr lang="en-US"/>
        </a:p>
      </dgm:t>
    </dgm:pt>
    <dgm:pt modelId="{986660AA-50C9-7348-B7BA-1D54061D3A69}" type="sibTrans" cxnId="{E3EDF654-B822-D244-BCF6-19CBEF902D1A}">
      <dgm:prSet/>
      <dgm:spPr/>
      <dgm:t>
        <a:bodyPr/>
        <a:lstStyle/>
        <a:p>
          <a:endParaRPr lang="en-US"/>
        </a:p>
      </dgm:t>
    </dgm:pt>
    <dgm:pt modelId="{9AAAD7CB-14E7-3D4B-A9C3-3E249012C214}">
      <dgm:prSet/>
      <dgm:spPr/>
      <dgm:t>
        <a:bodyPr/>
        <a:lstStyle/>
        <a:p>
          <a:r>
            <a:rPr lang="en-US" sz="2200" baseline="0" dirty="0"/>
            <a:t>Generates JavaScript bundle(s)</a:t>
          </a:r>
          <a:endParaRPr lang="en-US" sz="2200" dirty="0"/>
        </a:p>
      </dgm:t>
    </dgm:pt>
    <dgm:pt modelId="{F88E9043-5BB5-D946-9048-E91CEC041986}" type="parTrans" cxnId="{888CD41F-A352-674F-84FD-154CFB89C4F7}">
      <dgm:prSet/>
      <dgm:spPr/>
      <dgm:t>
        <a:bodyPr/>
        <a:lstStyle/>
        <a:p>
          <a:endParaRPr lang="en-US"/>
        </a:p>
      </dgm:t>
    </dgm:pt>
    <dgm:pt modelId="{0387D4C2-10CD-B545-BB12-16BFB0FF5625}" type="sibTrans" cxnId="{888CD41F-A352-674F-84FD-154CFB89C4F7}">
      <dgm:prSet/>
      <dgm:spPr/>
      <dgm:t>
        <a:bodyPr/>
        <a:lstStyle/>
        <a:p>
          <a:endParaRPr lang="en-US"/>
        </a:p>
      </dgm:t>
    </dgm:pt>
    <dgm:pt modelId="{3CDE24EB-7313-F845-8AC8-0A5676EE4E72}">
      <dgm:prSet/>
      <dgm:spPr/>
      <dgm:t>
        <a:bodyPr/>
        <a:lstStyle/>
        <a:p>
          <a:r>
            <a:rPr lang="en-US" sz="2200" baseline="0"/>
            <a:t>Generates component manifest(s)</a:t>
          </a:r>
          <a:endParaRPr lang="en-US" sz="2200"/>
        </a:p>
      </dgm:t>
    </dgm:pt>
    <dgm:pt modelId="{7998E07D-5DC4-C54B-9B98-47EB94126FC0}" type="parTrans" cxnId="{736B65E5-D42E-B54C-A10A-03677A6D95F3}">
      <dgm:prSet/>
      <dgm:spPr/>
      <dgm:t>
        <a:bodyPr/>
        <a:lstStyle/>
        <a:p>
          <a:endParaRPr lang="en-US"/>
        </a:p>
      </dgm:t>
    </dgm:pt>
    <dgm:pt modelId="{2859BE4C-B362-9941-B985-C528390BC998}" type="sibTrans" cxnId="{736B65E5-D42E-B54C-A10A-03677A6D95F3}">
      <dgm:prSet/>
      <dgm:spPr/>
      <dgm:t>
        <a:bodyPr/>
        <a:lstStyle/>
        <a:p>
          <a:endParaRPr lang="en-US"/>
        </a:p>
      </dgm:t>
    </dgm:pt>
    <dgm:pt modelId="{F055A004-3C1D-0D40-9BBD-619BA986A0F9}">
      <dgm:prSet/>
      <dgm:spPr/>
      <dgm:t>
        <a:bodyPr/>
        <a:lstStyle/>
        <a:p>
          <a:r>
            <a:rPr lang="en-US" sz="2200" baseline="0" dirty="0"/>
            <a:t>Files added to /</a:t>
          </a:r>
          <a:r>
            <a:rPr lang="en-US" sz="2200" baseline="0" dirty="0" err="1"/>
            <a:t>dist</a:t>
          </a:r>
          <a:r>
            <a:rPr lang="en-US" sz="2200" baseline="0" dirty="0"/>
            <a:t> folder</a:t>
          </a:r>
          <a:endParaRPr lang="en-US" sz="2200" dirty="0"/>
        </a:p>
      </dgm:t>
    </dgm:pt>
    <dgm:pt modelId="{664AFBB3-7A85-C148-B66C-A75F55E45DDB}" type="parTrans" cxnId="{1A554A99-C17A-FB4F-8B93-A8E5B8D4CAFB}">
      <dgm:prSet/>
      <dgm:spPr/>
      <dgm:t>
        <a:bodyPr/>
        <a:lstStyle/>
        <a:p>
          <a:endParaRPr lang="en-US"/>
        </a:p>
      </dgm:t>
    </dgm:pt>
    <dgm:pt modelId="{41A3ADCB-B632-B041-ACFC-E92D555B74C1}" type="sibTrans" cxnId="{1A554A99-C17A-FB4F-8B93-A8E5B8D4CAFB}">
      <dgm:prSet/>
      <dgm:spPr/>
      <dgm:t>
        <a:bodyPr/>
        <a:lstStyle/>
        <a:p>
          <a:endParaRPr lang="en-US"/>
        </a:p>
      </dgm:t>
    </dgm:pt>
    <dgm:pt modelId="{0EBBACFB-224E-6B4B-909A-2816577CED77}">
      <dgm:prSet/>
      <dgm:spPr/>
      <dgm:t>
        <a:bodyPr/>
        <a:lstStyle/>
        <a:p>
          <a:r>
            <a:rPr lang="en-US" baseline="0"/>
            <a:t>Package Solution</a:t>
          </a:r>
          <a:endParaRPr lang="en-US"/>
        </a:p>
      </dgm:t>
    </dgm:pt>
    <dgm:pt modelId="{F3D0D8F7-25A9-A94B-B02A-87A39D1A99BD}" type="parTrans" cxnId="{EE7A6F31-7E8D-C947-9E7D-3F8F1512196D}">
      <dgm:prSet/>
      <dgm:spPr/>
      <dgm:t>
        <a:bodyPr/>
        <a:lstStyle/>
        <a:p>
          <a:endParaRPr lang="en-US"/>
        </a:p>
      </dgm:t>
    </dgm:pt>
    <dgm:pt modelId="{EEE06F3A-F51F-5A41-AFB8-AE1257D3C50B}" type="sibTrans" cxnId="{EE7A6F31-7E8D-C947-9E7D-3F8F1512196D}">
      <dgm:prSet/>
      <dgm:spPr/>
      <dgm:t>
        <a:bodyPr/>
        <a:lstStyle/>
        <a:p>
          <a:endParaRPr lang="en-US"/>
        </a:p>
      </dgm:t>
    </dgm:pt>
    <dgm:pt modelId="{FF0B3A82-6073-1D40-8151-20E19DA82546}">
      <dgm:prSet custT="1"/>
      <dgm:spPr/>
      <dgm:t>
        <a:bodyPr/>
        <a:lstStyle/>
        <a:p>
          <a:r>
            <a:rPr lang="en-US" sz="1600" baseline="0" dirty="0"/>
            <a:t>gulp package-solution [--ship | -p]</a:t>
          </a:r>
          <a:endParaRPr lang="en-US" sz="2200" dirty="0"/>
        </a:p>
      </dgm:t>
    </dgm:pt>
    <dgm:pt modelId="{A3D9A9F6-472D-6F47-A359-02DA8FBEF969}" type="parTrans" cxnId="{5102D93C-2AC1-8345-B36E-252498EDC9BE}">
      <dgm:prSet/>
      <dgm:spPr/>
      <dgm:t>
        <a:bodyPr/>
        <a:lstStyle/>
        <a:p>
          <a:endParaRPr lang="en-US"/>
        </a:p>
      </dgm:t>
    </dgm:pt>
    <dgm:pt modelId="{441CA8A1-4F1D-4348-90AB-1BE42DC126E6}" type="sibTrans" cxnId="{5102D93C-2AC1-8345-B36E-252498EDC9BE}">
      <dgm:prSet/>
      <dgm:spPr/>
      <dgm:t>
        <a:bodyPr/>
        <a:lstStyle/>
        <a:p>
          <a:endParaRPr lang="en-US"/>
        </a:p>
      </dgm:t>
    </dgm:pt>
    <dgm:pt modelId="{2D3B96C6-1E1C-7240-98B3-69ED9FA9FCDA}">
      <dgm:prSet/>
      <dgm:spPr/>
      <dgm:t>
        <a:bodyPr/>
        <a:lstStyle/>
        <a:p>
          <a:r>
            <a:rPr lang="en-US" sz="2200" baseline="0" dirty="0"/>
            <a:t>Generates all files needed for deployment to SharePoint</a:t>
          </a:r>
          <a:endParaRPr lang="en-US" sz="2200" dirty="0"/>
        </a:p>
      </dgm:t>
    </dgm:pt>
    <dgm:pt modelId="{6CE54ACC-C1C7-C240-B545-DB903CA8ACB9}" type="parTrans" cxnId="{353D250F-CD15-9843-87B6-03F9C7768FFE}">
      <dgm:prSet/>
      <dgm:spPr/>
      <dgm:t>
        <a:bodyPr/>
        <a:lstStyle/>
        <a:p>
          <a:endParaRPr lang="en-US"/>
        </a:p>
      </dgm:t>
    </dgm:pt>
    <dgm:pt modelId="{11A75F23-CFE4-C148-9BCA-DC7878C49E00}" type="sibTrans" cxnId="{353D250F-CD15-9843-87B6-03F9C7768FFE}">
      <dgm:prSet/>
      <dgm:spPr/>
      <dgm:t>
        <a:bodyPr/>
        <a:lstStyle/>
        <a:p>
          <a:endParaRPr lang="en-US"/>
        </a:p>
      </dgm:t>
    </dgm:pt>
    <dgm:pt modelId="{3264B731-22A3-304F-B396-AEB99D7BF43D}">
      <dgm:prSet/>
      <dgm:spPr/>
      <dgm:t>
        <a:bodyPr/>
        <a:lstStyle/>
        <a:p>
          <a:r>
            <a:rPr lang="en-US" sz="2200" baseline="0"/>
            <a:t>Generates all files needed to run components</a:t>
          </a:r>
          <a:endParaRPr lang="en-US" sz="2200"/>
        </a:p>
      </dgm:t>
    </dgm:pt>
    <dgm:pt modelId="{5AB40C37-85A6-A948-9166-2327ED7576C0}" type="parTrans" cxnId="{FB169EBA-9FC8-0343-BCE4-5C580B7ECBEA}">
      <dgm:prSet/>
      <dgm:spPr/>
      <dgm:t>
        <a:bodyPr/>
        <a:lstStyle/>
        <a:p>
          <a:endParaRPr lang="en-US"/>
        </a:p>
      </dgm:t>
    </dgm:pt>
    <dgm:pt modelId="{76107418-15C7-924F-BF57-D5F6230CCF91}" type="sibTrans" cxnId="{FB169EBA-9FC8-0343-BCE4-5C580B7ECBEA}">
      <dgm:prSet/>
      <dgm:spPr/>
      <dgm:t>
        <a:bodyPr/>
        <a:lstStyle/>
        <a:p>
          <a:endParaRPr lang="en-US"/>
        </a:p>
      </dgm:t>
    </dgm:pt>
    <dgm:pt modelId="{0A40D671-F6BE-EB44-9974-5A3E60D66181}">
      <dgm:prSet/>
      <dgm:spPr/>
      <dgm:t>
        <a:bodyPr/>
        <a:lstStyle/>
        <a:p>
          <a:r>
            <a:rPr lang="en-US" sz="2200" baseline="0"/>
            <a:t>Creates *.sppkg file</a:t>
          </a:r>
          <a:endParaRPr lang="en-US" sz="2200"/>
        </a:p>
      </dgm:t>
    </dgm:pt>
    <dgm:pt modelId="{E1F43100-8F21-C84E-ADDD-5AC0D4A63690}" type="parTrans" cxnId="{D43135F7-BB92-6246-A26C-F6DBE35170E2}">
      <dgm:prSet/>
      <dgm:spPr/>
      <dgm:t>
        <a:bodyPr/>
        <a:lstStyle/>
        <a:p>
          <a:endParaRPr lang="en-US"/>
        </a:p>
      </dgm:t>
    </dgm:pt>
    <dgm:pt modelId="{2F5F27C4-33DF-4B4F-8409-BA374A4A1FB0}" type="sibTrans" cxnId="{D43135F7-BB92-6246-A26C-F6DBE35170E2}">
      <dgm:prSet/>
      <dgm:spPr/>
      <dgm:t>
        <a:bodyPr/>
        <a:lstStyle/>
        <a:p>
          <a:endParaRPr lang="en-US"/>
        </a:p>
      </dgm:t>
    </dgm:pt>
    <dgm:pt modelId="{8D160A57-840F-7B48-93F3-0C3801F7CBF7}">
      <dgm:prSet/>
      <dgm:spPr/>
      <dgm:t>
        <a:bodyPr/>
        <a:lstStyle/>
        <a:p>
          <a:r>
            <a:rPr lang="en-US" sz="2200" baseline="0" dirty="0"/>
            <a:t>Files added to /temp &amp; /</a:t>
          </a:r>
          <a:r>
            <a:rPr lang="en-US" sz="2200" baseline="0" dirty="0" err="1"/>
            <a:t>sharepoint</a:t>
          </a:r>
          <a:r>
            <a:rPr lang="en-US" sz="2200" baseline="0" dirty="0"/>
            <a:t> folder</a:t>
          </a:r>
          <a:endParaRPr lang="en-US" sz="2200" dirty="0"/>
        </a:p>
      </dgm:t>
    </dgm:pt>
    <dgm:pt modelId="{817A9263-06C2-8F4F-97F9-EBB85DF2FCB1}" type="parTrans" cxnId="{536FA94B-A04A-1D4C-A03F-1EC5ADD50949}">
      <dgm:prSet/>
      <dgm:spPr/>
      <dgm:t>
        <a:bodyPr/>
        <a:lstStyle/>
        <a:p>
          <a:endParaRPr lang="en-US"/>
        </a:p>
      </dgm:t>
    </dgm:pt>
    <dgm:pt modelId="{9F6B8907-5C16-224A-89E5-8BA7202AE319}" type="sibTrans" cxnId="{536FA94B-A04A-1D4C-A03F-1EC5ADD50949}">
      <dgm:prSet/>
      <dgm:spPr/>
      <dgm:t>
        <a:bodyPr/>
        <a:lstStyle/>
        <a:p>
          <a:endParaRPr lang="en-US"/>
        </a:p>
      </dgm:t>
    </dgm:pt>
    <dgm:pt modelId="{C8CCF840-4DCA-124E-B442-189DDE6E6D85}">
      <dgm:prSet custT="1"/>
      <dgm:spPr/>
      <dgm:t>
        <a:bodyPr/>
        <a:lstStyle/>
        <a:p>
          <a:r>
            <a:rPr lang="en-US" sz="2200" baseline="0" dirty="0"/>
            <a:t>Files added to /lib folder</a:t>
          </a:r>
          <a:endParaRPr lang="en-US" sz="2200" dirty="0"/>
        </a:p>
      </dgm:t>
    </dgm:pt>
    <dgm:pt modelId="{5AC6A237-BA25-604D-A7ED-E12EE8BAC57A}" type="parTrans" cxnId="{A20D947C-37FE-C040-B684-32AE893755C4}">
      <dgm:prSet/>
      <dgm:spPr/>
      <dgm:t>
        <a:bodyPr/>
        <a:lstStyle/>
        <a:p>
          <a:endParaRPr lang="en-US"/>
        </a:p>
      </dgm:t>
    </dgm:pt>
    <dgm:pt modelId="{CA7476F4-6D50-EC4E-AB5C-D1803D2EF5E3}" type="sibTrans" cxnId="{A20D947C-37FE-C040-B684-32AE893755C4}">
      <dgm:prSet/>
      <dgm:spPr/>
      <dgm:t>
        <a:bodyPr/>
        <a:lstStyle/>
        <a:p>
          <a:endParaRPr lang="en-US"/>
        </a:p>
      </dgm:t>
    </dgm:pt>
    <dgm:pt modelId="{30BED491-D6EF-EF48-AB5C-7E26A4558ABD}" type="pres">
      <dgm:prSet presAssocID="{880506F6-0F9F-1644-802C-4BA1599DF55A}" presName="Name0" presStyleCnt="0">
        <dgm:presLayoutVars>
          <dgm:dir/>
          <dgm:animLvl val="lvl"/>
          <dgm:resizeHandles val="exact"/>
        </dgm:presLayoutVars>
      </dgm:prSet>
      <dgm:spPr/>
    </dgm:pt>
    <dgm:pt modelId="{3BC991CC-09A8-134F-9B71-5ACAF4B252F5}" type="pres">
      <dgm:prSet presAssocID="{C47B14EB-3D25-0A42-8C11-6DFAFA4CE412}" presName="composite" presStyleCnt="0"/>
      <dgm:spPr/>
    </dgm:pt>
    <dgm:pt modelId="{55DA91CA-40A7-F24E-8912-D4AAE15E7451}" type="pres">
      <dgm:prSet presAssocID="{C47B14EB-3D25-0A42-8C11-6DFAFA4CE412}" presName="parTx" presStyleLbl="alignNode1" presStyleIdx="0" presStyleCnt="3">
        <dgm:presLayoutVars>
          <dgm:chMax val="0"/>
          <dgm:chPref val="0"/>
          <dgm:bulletEnabled val="1"/>
        </dgm:presLayoutVars>
      </dgm:prSet>
      <dgm:spPr/>
    </dgm:pt>
    <dgm:pt modelId="{94701F3D-C5AB-ED43-A43A-96F1573EBFF4}" type="pres">
      <dgm:prSet presAssocID="{C47B14EB-3D25-0A42-8C11-6DFAFA4CE412}" presName="desTx" presStyleLbl="alignAccFollowNode1" presStyleIdx="0" presStyleCnt="3">
        <dgm:presLayoutVars>
          <dgm:bulletEnabled val="1"/>
        </dgm:presLayoutVars>
      </dgm:prSet>
      <dgm:spPr/>
    </dgm:pt>
    <dgm:pt modelId="{01C0D9DE-D254-EE47-9599-47441DF0A347}" type="pres">
      <dgm:prSet presAssocID="{85959E55-AE9C-0A40-9DA8-8D3412D0984B}" presName="space" presStyleCnt="0"/>
      <dgm:spPr/>
    </dgm:pt>
    <dgm:pt modelId="{2E1AC0AE-3287-3343-B528-DB9C8A1F0134}" type="pres">
      <dgm:prSet presAssocID="{356BA6F2-DA31-A74F-B748-FAD9B63702F7}" presName="composite" presStyleCnt="0"/>
      <dgm:spPr/>
    </dgm:pt>
    <dgm:pt modelId="{76F2FD95-1575-944F-B97E-E290885EA905}" type="pres">
      <dgm:prSet presAssocID="{356BA6F2-DA31-A74F-B748-FAD9B63702F7}" presName="parTx" presStyleLbl="alignNode1" presStyleIdx="1" presStyleCnt="3">
        <dgm:presLayoutVars>
          <dgm:chMax val="0"/>
          <dgm:chPref val="0"/>
          <dgm:bulletEnabled val="1"/>
        </dgm:presLayoutVars>
      </dgm:prSet>
      <dgm:spPr/>
    </dgm:pt>
    <dgm:pt modelId="{35D0C4CB-977A-234C-8250-7907B6A18896}" type="pres">
      <dgm:prSet presAssocID="{356BA6F2-DA31-A74F-B748-FAD9B63702F7}" presName="desTx" presStyleLbl="alignAccFollowNode1" presStyleIdx="1" presStyleCnt="3">
        <dgm:presLayoutVars>
          <dgm:bulletEnabled val="1"/>
        </dgm:presLayoutVars>
      </dgm:prSet>
      <dgm:spPr/>
    </dgm:pt>
    <dgm:pt modelId="{C6BF0839-776C-8340-9397-9F60344BAB49}" type="pres">
      <dgm:prSet presAssocID="{26C89A25-AFB3-1742-B2F1-E9B386F2DB15}" presName="space" presStyleCnt="0"/>
      <dgm:spPr/>
    </dgm:pt>
    <dgm:pt modelId="{29024654-2D69-424E-8935-479BDC550FEC}" type="pres">
      <dgm:prSet presAssocID="{0EBBACFB-224E-6B4B-909A-2816577CED77}" presName="composite" presStyleCnt="0"/>
      <dgm:spPr/>
    </dgm:pt>
    <dgm:pt modelId="{B18F7E79-C1EE-C147-B91F-863D979C5188}" type="pres">
      <dgm:prSet presAssocID="{0EBBACFB-224E-6B4B-909A-2816577CED77}" presName="parTx" presStyleLbl="alignNode1" presStyleIdx="2" presStyleCnt="3">
        <dgm:presLayoutVars>
          <dgm:chMax val="0"/>
          <dgm:chPref val="0"/>
          <dgm:bulletEnabled val="1"/>
        </dgm:presLayoutVars>
      </dgm:prSet>
      <dgm:spPr/>
    </dgm:pt>
    <dgm:pt modelId="{2C4520AC-9D4A-BC47-AFD0-546668CFEF6C}" type="pres">
      <dgm:prSet presAssocID="{0EBBACFB-224E-6B4B-909A-2816577CED77}" presName="desTx" presStyleLbl="alignAccFollowNode1" presStyleIdx="2" presStyleCnt="3">
        <dgm:presLayoutVars>
          <dgm:bulletEnabled val="1"/>
        </dgm:presLayoutVars>
      </dgm:prSet>
      <dgm:spPr/>
    </dgm:pt>
  </dgm:ptLst>
  <dgm:cxnLst>
    <dgm:cxn modelId="{353D250F-CD15-9843-87B6-03F9C7768FFE}" srcId="{0EBBACFB-224E-6B4B-909A-2816577CED77}" destId="{2D3B96C6-1E1C-7240-98B3-69ED9FA9FCDA}" srcOrd="1" destOrd="0" parTransId="{6CE54ACC-C1C7-C240-B545-DB903CA8ACB9}" sibTransId="{11A75F23-CFE4-C148-9BCA-DC7878C49E00}"/>
    <dgm:cxn modelId="{93598617-F3AE-7C41-9502-E141567AC69E}" srcId="{C47B14EB-3D25-0A42-8C11-6DFAFA4CE412}" destId="{557AB9F8-EBAB-474F-B9A7-1A1DB9555CE7}" srcOrd="2" destOrd="0" parTransId="{8AA6715A-027E-DA4B-B615-126EE85F6CB4}" sibTransId="{557E0672-4F36-A747-85E8-85F6566AB1CC}"/>
    <dgm:cxn modelId="{0B96BC1A-FE63-8C4A-ACAB-757CF08AD309}" type="presOf" srcId="{3264B731-22A3-304F-B396-AEB99D7BF43D}" destId="{2C4520AC-9D4A-BC47-AFD0-546668CFEF6C}" srcOrd="0" destOrd="2" presId="urn:microsoft.com/office/officeart/2005/8/layout/hList1"/>
    <dgm:cxn modelId="{677A211E-DCF7-B140-AA8B-70832EC1809A}" srcId="{C47B14EB-3D25-0A42-8C11-6DFAFA4CE412}" destId="{EF856161-0121-0C44-8919-018DD12E8A70}" srcOrd="3" destOrd="0" parTransId="{7C20FB08-56EA-4441-9EF9-EA2AD8437FA4}" sibTransId="{CAFFFED0-1F74-7742-879B-4FAAE744826B}"/>
    <dgm:cxn modelId="{DA588C1F-B93C-5B43-99E2-57488D1A2C4D}" type="presOf" srcId="{3CDE24EB-7313-F845-8AC8-0A5676EE4E72}" destId="{35D0C4CB-977A-234C-8250-7907B6A18896}" srcOrd="0" destOrd="2" presId="urn:microsoft.com/office/officeart/2005/8/layout/hList1"/>
    <dgm:cxn modelId="{888CD41F-A352-674F-84FD-154CFB89C4F7}" srcId="{356BA6F2-DA31-A74F-B748-FAD9B63702F7}" destId="{9AAAD7CB-14E7-3D4B-A9C3-3E249012C214}" srcOrd="1" destOrd="0" parTransId="{F88E9043-5BB5-D946-9048-E91CEC041986}" sibTransId="{0387D4C2-10CD-B545-BB12-16BFB0FF5625}"/>
    <dgm:cxn modelId="{7508D220-487D-114C-B96E-EA16A4078B3E}" type="presOf" srcId="{F055A004-3C1D-0D40-9BBD-619BA986A0F9}" destId="{35D0C4CB-977A-234C-8250-7907B6A18896}" srcOrd="0" destOrd="3" presId="urn:microsoft.com/office/officeart/2005/8/layout/hList1"/>
    <dgm:cxn modelId="{101C6823-5880-BB4F-8480-9B807B5BC535}" type="presOf" srcId="{EF856161-0121-0C44-8919-018DD12E8A70}" destId="{94701F3D-C5AB-ED43-A43A-96F1573EBFF4}" srcOrd="0" destOrd="3" presId="urn:microsoft.com/office/officeart/2005/8/layout/hList1"/>
    <dgm:cxn modelId="{EE7A6F31-7E8D-C947-9E7D-3F8F1512196D}" srcId="{880506F6-0F9F-1644-802C-4BA1599DF55A}" destId="{0EBBACFB-224E-6B4B-909A-2816577CED77}" srcOrd="2" destOrd="0" parTransId="{F3D0D8F7-25A9-A94B-B02A-87A39D1A99BD}" sibTransId="{EEE06F3A-F51F-5A41-AFB8-AE1257D3C50B}"/>
    <dgm:cxn modelId="{BA45D132-B22A-E241-A492-626F11536B69}" type="presOf" srcId="{2D3B96C6-1E1C-7240-98B3-69ED9FA9FCDA}" destId="{2C4520AC-9D4A-BC47-AFD0-546668CFEF6C}" srcOrd="0" destOrd="1" presId="urn:microsoft.com/office/officeart/2005/8/layout/hList1"/>
    <dgm:cxn modelId="{5102D93C-2AC1-8345-B36E-252498EDC9BE}" srcId="{0EBBACFB-224E-6B4B-909A-2816577CED77}" destId="{FF0B3A82-6073-1D40-8151-20E19DA82546}" srcOrd="0" destOrd="0" parTransId="{A3D9A9F6-472D-6F47-A359-02DA8FBEF969}" sibTransId="{441CA8A1-4F1D-4348-90AB-1BE42DC126E6}"/>
    <dgm:cxn modelId="{693AE93F-89A5-2C4E-8468-0C79900E2C9F}" type="presOf" srcId="{356BA6F2-DA31-A74F-B748-FAD9B63702F7}" destId="{76F2FD95-1575-944F-B97E-E290885EA905}" srcOrd="0" destOrd="0" presId="urn:microsoft.com/office/officeart/2005/8/layout/hList1"/>
    <dgm:cxn modelId="{260E3062-E808-DD4B-B5D4-AAE403390DA2}" type="presOf" srcId="{0A40D671-F6BE-EB44-9974-5A3E60D66181}" destId="{2C4520AC-9D4A-BC47-AFD0-546668CFEF6C}" srcOrd="0" destOrd="3" presId="urn:microsoft.com/office/officeart/2005/8/layout/hList1"/>
    <dgm:cxn modelId="{FB0FCF63-EDCE-C540-A9C7-9423B96372EC}" srcId="{880506F6-0F9F-1644-802C-4BA1599DF55A}" destId="{356BA6F2-DA31-A74F-B748-FAD9B63702F7}" srcOrd="1" destOrd="0" parTransId="{0C12A86F-200D-6B45-9AA6-C5A3B390EDD9}" sibTransId="{26C89A25-AFB3-1742-B2F1-E9B386F2DB15}"/>
    <dgm:cxn modelId="{03E72F48-C275-5A4A-9765-E2E1DE141062}" type="presOf" srcId="{FF0B3A82-6073-1D40-8151-20E19DA82546}" destId="{2C4520AC-9D4A-BC47-AFD0-546668CFEF6C}" srcOrd="0" destOrd="0" presId="urn:microsoft.com/office/officeart/2005/8/layout/hList1"/>
    <dgm:cxn modelId="{D441664A-B1DA-8A49-A3B6-40D6A5DC1134}" type="presOf" srcId="{6EB2E288-3D12-E54D-A023-D2C643A5FFC6}" destId="{94701F3D-C5AB-ED43-A43A-96F1573EBFF4}" srcOrd="0" destOrd="1" presId="urn:microsoft.com/office/officeart/2005/8/layout/hList1"/>
    <dgm:cxn modelId="{536FA94B-A04A-1D4C-A03F-1EC5ADD50949}" srcId="{0EBBACFB-224E-6B4B-909A-2816577CED77}" destId="{8D160A57-840F-7B48-93F3-0C3801F7CBF7}" srcOrd="4" destOrd="0" parTransId="{817A9263-06C2-8F4F-97F9-EBB85DF2FCB1}" sibTransId="{9F6B8907-5C16-224A-89E5-8BA7202AE319}"/>
    <dgm:cxn modelId="{F83BD66F-75A5-7644-947D-004A8161C6A5}" type="presOf" srcId="{DC2300DB-A572-BC4D-AC01-801CE0C4FC98}" destId="{94701F3D-C5AB-ED43-A43A-96F1573EBFF4}" srcOrd="0" destOrd="0" presId="urn:microsoft.com/office/officeart/2005/8/layout/hList1"/>
    <dgm:cxn modelId="{1885C473-4105-2441-97E1-5A2CDC8D8CEF}" type="presOf" srcId="{C47B14EB-3D25-0A42-8C11-6DFAFA4CE412}" destId="{55DA91CA-40A7-F24E-8912-D4AAE15E7451}" srcOrd="0" destOrd="0" presId="urn:microsoft.com/office/officeart/2005/8/layout/hList1"/>
    <dgm:cxn modelId="{AA211854-FB14-914D-AAE3-198F99292829}" srcId="{C47B14EB-3D25-0A42-8C11-6DFAFA4CE412}" destId="{DC2300DB-A572-BC4D-AC01-801CE0C4FC98}" srcOrd="0" destOrd="0" parTransId="{1E819D1C-D9C5-0548-B6D8-DC0104AEED47}" sibTransId="{B5ED62F5-43DC-594F-905D-B3D7F45BE8B8}"/>
    <dgm:cxn modelId="{E3EDF654-B822-D244-BCF6-19CBEF902D1A}" srcId="{356BA6F2-DA31-A74F-B748-FAD9B63702F7}" destId="{6DC1113A-C09E-244B-B754-AEF7DC4E0D1F}" srcOrd="0" destOrd="0" parTransId="{E5760176-7B56-E64B-9AEC-284624ADE1CA}" sibTransId="{986660AA-50C9-7348-B7BA-1D54061D3A69}"/>
    <dgm:cxn modelId="{A20D947C-37FE-C040-B684-32AE893755C4}" srcId="{C47B14EB-3D25-0A42-8C11-6DFAFA4CE412}" destId="{C8CCF840-4DCA-124E-B442-189DDE6E6D85}" srcOrd="4" destOrd="0" parTransId="{5AC6A237-BA25-604D-A7ED-E12EE8BAC57A}" sibTransId="{CA7476F4-6D50-EC4E-AB5C-D1803D2EF5E3}"/>
    <dgm:cxn modelId="{1A554A99-C17A-FB4F-8B93-A8E5B8D4CAFB}" srcId="{356BA6F2-DA31-A74F-B748-FAD9B63702F7}" destId="{F055A004-3C1D-0D40-9BBD-619BA986A0F9}" srcOrd="3" destOrd="0" parTransId="{664AFBB3-7A85-C148-B66C-A75F55E45DDB}" sibTransId="{41A3ADCB-B632-B041-ACFC-E92D555B74C1}"/>
    <dgm:cxn modelId="{4F982D9F-05A1-F643-86F6-27306EFB2DC6}" type="presOf" srcId="{C8CCF840-4DCA-124E-B442-189DDE6E6D85}" destId="{94701F3D-C5AB-ED43-A43A-96F1573EBFF4}" srcOrd="0" destOrd="4" presId="urn:microsoft.com/office/officeart/2005/8/layout/hList1"/>
    <dgm:cxn modelId="{FE987DA1-F826-D948-B09C-C33E986836D7}" type="presOf" srcId="{9AAAD7CB-14E7-3D4B-A9C3-3E249012C214}" destId="{35D0C4CB-977A-234C-8250-7907B6A18896}" srcOrd="0" destOrd="1" presId="urn:microsoft.com/office/officeart/2005/8/layout/hList1"/>
    <dgm:cxn modelId="{DF75A0AF-BE16-F84D-BB2A-5EA7293CA290}" type="presOf" srcId="{6DC1113A-C09E-244B-B754-AEF7DC4E0D1F}" destId="{35D0C4CB-977A-234C-8250-7907B6A18896}" srcOrd="0" destOrd="0" presId="urn:microsoft.com/office/officeart/2005/8/layout/hList1"/>
    <dgm:cxn modelId="{FB169EBA-9FC8-0343-BCE4-5C580B7ECBEA}" srcId="{0EBBACFB-224E-6B4B-909A-2816577CED77}" destId="{3264B731-22A3-304F-B396-AEB99D7BF43D}" srcOrd="2" destOrd="0" parTransId="{5AB40C37-85A6-A948-9166-2327ED7576C0}" sibTransId="{76107418-15C7-924F-BF57-D5F6230CCF91}"/>
    <dgm:cxn modelId="{67AEBEBB-A21C-3942-B813-5D571D0FB275}" type="presOf" srcId="{8D160A57-840F-7B48-93F3-0C3801F7CBF7}" destId="{2C4520AC-9D4A-BC47-AFD0-546668CFEF6C}" srcOrd="0" destOrd="4" presId="urn:microsoft.com/office/officeart/2005/8/layout/hList1"/>
    <dgm:cxn modelId="{1D0CAEC7-E831-DE4D-82BF-2290581F0FEA}" srcId="{C47B14EB-3D25-0A42-8C11-6DFAFA4CE412}" destId="{6EB2E288-3D12-E54D-A023-D2C643A5FFC6}" srcOrd="1" destOrd="0" parTransId="{D7443105-7073-E545-A823-6A029B9A8D01}" sibTransId="{1EA76EE6-BF81-034C-AB38-9A49628B3A97}"/>
    <dgm:cxn modelId="{B22746D2-3BC2-8746-B0F8-6589B07DF7D4}" srcId="{880506F6-0F9F-1644-802C-4BA1599DF55A}" destId="{C47B14EB-3D25-0A42-8C11-6DFAFA4CE412}" srcOrd="0" destOrd="0" parTransId="{8E15EDB4-DBF1-7A49-97D9-6BCC0DB06EC9}" sibTransId="{85959E55-AE9C-0A40-9DA8-8D3412D0984B}"/>
    <dgm:cxn modelId="{D23A7ED8-7817-0949-95DC-F1F25E41BBBD}" type="presOf" srcId="{557AB9F8-EBAB-474F-B9A7-1A1DB9555CE7}" destId="{94701F3D-C5AB-ED43-A43A-96F1573EBFF4}" srcOrd="0" destOrd="2" presId="urn:microsoft.com/office/officeart/2005/8/layout/hList1"/>
    <dgm:cxn modelId="{736B65E5-D42E-B54C-A10A-03677A6D95F3}" srcId="{356BA6F2-DA31-A74F-B748-FAD9B63702F7}" destId="{3CDE24EB-7313-F845-8AC8-0A5676EE4E72}" srcOrd="2" destOrd="0" parTransId="{7998E07D-5DC4-C54B-9B98-47EB94126FC0}" sibTransId="{2859BE4C-B362-9941-B985-C528390BC998}"/>
    <dgm:cxn modelId="{233466E7-E541-4043-8E39-E91C08354AE8}" type="presOf" srcId="{880506F6-0F9F-1644-802C-4BA1599DF55A}" destId="{30BED491-D6EF-EF48-AB5C-7E26A4558ABD}" srcOrd="0" destOrd="0" presId="urn:microsoft.com/office/officeart/2005/8/layout/hList1"/>
    <dgm:cxn modelId="{D43135F7-BB92-6246-A26C-F6DBE35170E2}" srcId="{0EBBACFB-224E-6B4B-909A-2816577CED77}" destId="{0A40D671-F6BE-EB44-9974-5A3E60D66181}" srcOrd="3" destOrd="0" parTransId="{E1F43100-8F21-C84E-ADDD-5AC0D4A63690}" sibTransId="{2F5F27C4-33DF-4B4F-8409-BA374A4A1FB0}"/>
    <dgm:cxn modelId="{F13060F9-E650-5B46-9886-87B137668EFE}" type="presOf" srcId="{0EBBACFB-224E-6B4B-909A-2816577CED77}" destId="{B18F7E79-C1EE-C147-B91F-863D979C5188}" srcOrd="0" destOrd="0" presId="urn:microsoft.com/office/officeart/2005/8/layout/hList1"/>
    <dgm:cxn modelId="{FBF203AC-31FC-7D43-81D2-4A7D8E6A0AEB}" type="presParOf" srcId="{30BED491-D6EF-EF48-AB5C-7E26A4558ABD}" destId="{3BC991CC-09A8-134F-9B71-5ACAF4B252F5}" srcOrd="0" destOrd="0" presId="urn:microsoft.com/office/officeart/2005/8/layout/hList1"/>
    <dgm:cxn modelId="{A8648D6D-A57F-D540-8637-B0772672186C}" type="presParOf" srcId="{3BC991CC-09A8-134F-9B71-5ACAF4B252F5}" destId="{55DA91CA-40A7-F24E-8912-D4AAE15E7451}" srcOrd="0" destOrd="0" presId="urn:microsoft.com/office/officeart/2005/8/layout/hList1"/>
    <dgm:cxn modelId="{AE18AAEB-BD4A-F644-91A4-E4F334417D1D}" type="presParOf" srcId="{3BC991CC-09A8-134F-9B71-5ACAF4B252F5}" destId="{94701F3D-C5AB-ED43-A43A-96F1573EBFF4}" srcOrd="1" destOrd="0" presId="urn:microsoft.com/office/officeart/2005/8/layout/hList1"/>
    <dgm:cxn modelId="{6626115C-016D-9B4D-B401-D6CA53FED706}" type="presParOf" srcId="{30BED491-D6EF-EF48-AB5C-7E26A4558ABD}" destId="{01C0D9DE-D254-EE47-9599-47441DF0A347}" srcOrd="1" destOrd="0" presId="urn:microsoft.com/office/officeart/2005/8/layout/hList1"/>
    <dgm:cxn modelId="{4F6D9FFD-6FBF-FA43-9C94-9EA2B5FF9508}" type="presParOf" srcId="{30BED491-D6EF-EF48-AB5C-7E26A4558ABD}" destId="{2E1AC0AE-3287-3343-B528-DB9C8A1F0134}" srcOrd="2" destOrd="0" presId="urn:microsoft.com/office/officeart/2005/8/layout/hList1"/>
    <dgm:cxn modelId="{0F767DB6-7F55-E442-947C-02789383266E}" type="presParOf" srcId="{2E1AC0AE-3287-3343-B528-DB9C8A1F0134}" destId="{76F2FD95-1575-944F-B97E-E290885EA905}" srcOrd="0" destOrd="0" presId="urn:microsoft.com/office/officeart/2005/8/layout/hList1"/>
    <dgm:cxn modelId="{BD9A5CF7-B495-FC46-8CF3-AD32464B484A}" type="presParOf" srcId="{2E1AC0AE-3287-3343-B528-DB9C8A1F0134}" destId="{35D0C4CB-977A-234C-8250-7907B6A18896}" srcOrd="1" destOrd="0" presId="urn:microsoft.com/office/officeart/2005/8/layout/hList1"/>
    <dgm:cxn modelId="{FD337CB5-1DA8-3A43-82DA-BC29F050691E}" type="presParOf" srcId="{30BED491-D6EF-EF48-AB5C-7E26A4558ABD}" destId="{C6BF0839-776C-8340-9397-9F60344BAB49}" srcOrd="3" destOrd="0" presId="urn:microsoft.com/office/officeart/2005/8/layout/hList1"/>
    <dgm:cxn modelId="{5C313F7B-734D-F543-BD3C-9098F6688DB0}" type="presParOf" srcId="{30BED491-D6EF-EF48-AB5C-7E26A4558ABD}" destId="{29024654-2D69-424E-8935-479BDC550FEC}" srcOrd="4" destOrd="0" presId="urn:microsoft.com/office/officeart/2005/8/layout/hList1"/>
    <dgm:cxn modelId="{6003CAD4-62C5-C549-B680-7C793D1D77BF}" type="presParOf" srcId="{29024654-2D69-424E-8935-479BDC550FEC}" destId="{B18F7E79-C1EE-C147-B91F-863D979C5188}" srcOrd="0" destOrd="0" presId="urn:microsoft.com/office/officeart/2005/8/layout/hList1"/>
    <dgm:cxn modelId="{960F5683-CA28-FF40-ABAA-3765B9C731D2}" type="presParOf" srcId="{29024654-2D69-424E-8935-479BDC550FEC}" destId="{2C4520AC-9D4A-BC47-AFD0-546668CFEF6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A3B105-6DDB-1048-9FF0-770C9E4B669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06F94589-FF43-C847-A40C-95C8A0F2098F}">
      <dgm:prSet/>
      <dgm:spPr/>
      <dgm:t>
        <a:bodyPr/>
        <a:lstStyle/>
        <a:p>
          <a:r>
            <a:rPr lang="en-US" baseline="0"/>
            <a:t>Debug</a:t>
          </a:r>
          <a:endParaRPr lang="en-US"/>
        </a:p>
      </dgm:t>
    </dgm:pt>
    <dgm:pt modelId="{1AB94DEA-BE43-834D-9B23-B925547EAC4B}" type="parTrans" cxnId="{F4F47D97-D154-474A-BCA2-4AAAD830745C}">
      <dgm:prSet/>
      <dgm:spPr/>
      <dgm:t>
        <a:bodyPr/>
        <a:lstStyle/>
        <a:p>
          <a:endParaRPr lang="en-US"/>
        </a:p>
      </dgm:t>
    </dgm:pt>
    <dgm:pt modelId="{95BE41DA-AF3B-7A4E-87DF-E7F7B56BE42B}" type="sibTrans" cxnId="{F4F47D97-D154-474A-BCA2-4AAAD830745C}">
      <dgm:prSet/>
      <dgm:spPr/>
      <dgm:t>
        <a:bodyPr/>
        <a:lstStyle/>
        <a:p>
          <a:endParaRPr lang="en-US"/>
        </a:p>
      </dgm:t>
    </dgm:pt>
    <dgm:pt modelId="{F96343CC-E4DE-4845-966C-478FA5F1D4DB}">
      <dgm:prSet/>
      <dgm:spPr/>
      <dgm:t>
        <a:bodyPr/>
        <a:lstStyle/>
        <a:p>
          <a:r>
            <a:rPr lang="en-US" baseline="0"/>
            <a:t>All generated files are left un-minified</a:t>
          </a:r>
          <a:endParaRPr lang="en-US"/>
        </a:p>
      </dgm:t>
    </dgm:pt>
    <dgm:pt modelId="{B6082354-18AC-E345-8608-3B0A7EA29F78}" type="parTrans" cxnId="{7A2B11D5-C606-314C-9B1E-A9BE180E28EF}">
      <dgm:prSet/>
      <dgm:spPr/>
      <dgm:t>
        <a:bodyPr/>
        <a:lstStyle/>
        <a:p>
          <a:endParaRPr lang="en-US"/>
        </a:p>
      </dgm:t>
    </dgm:pt>
    <dgm:pt modelId="{DF6E1A4A-6C36-9E46-A005-730D071FA35C}" type="sibTrans" cxnId="{7A2B11D5-C606-314C-9B1E-A9BE180E28EF}">
      <dgm:prSet/>
      <dgm:spPr/>
      <dgm:t>
        <a:bodyPr/>
        <a:lstStyle/>
        <a:p>
          <a:endParaRPr lang="en-US"/>
        </a:p>
      </dgm:t>
    </dgm:pt>
    <dgm:pt modelId="{1303F77A-823B-F24F-BC8C-44EE34194DAA}">
      <dgm:prSet/>
      <dgm:spPr/>
      <dgm:t>
        <a:bodyPr/>
        <a:lstStyle/>
        <a:p>
          <a:r>
            <a:rPr lang="en-US" baseline="0" dirty="0"/>
            <a:t>JavaScript source map files included in transpilation process</a:t>
          </a:r>
          <a:endParaRPr lang="en-US" dirty="0"/>
        </a:p>
      </dgm:t>
    </dgm:pt>
    <dgm:pt modelId="{B8468FF1-35BC-F740-AC9A-188460C6810A}" type="parTrans" cxnId="{13E5E816-B312-324E-B588-49848029E8F1}">
      <dgm:prSet/>
      <dgm:spPr/>
      <dgm:t>
        <a:bodyPr/>
        <a:lstStyle/>
        <a:p>
          <a:endParaRPr lang="en-US"/>
        </a:p>
      </dgm:t>
    </dgm:pt>
    <dgm:pt modelId="{3288F804-8F4C-CF43-AF6A-1640D6F0FB89}" type="sibTrans" cxnId="{13E5E816-B312-324E-B588-49848029E8F1}">
      <dgm:prSet/>
      <dgm:spPr/>
      <dgm:t>
        <a:bodyPr/>
        <a:lstStyle/>
        <a:p>
          <a:endParaRPr lang="en-US"/>
        </a:p>
      </dgm:t>
    </dgm:pt>
    <dgm:pt modelId="{5C57599B-9A0A-E041-BDB5-E42D0883B734}">
      <dgm:prSet/>
      <dgm:spPr/>
      <dgm:t>
        <a:bodyPr/>
        <a:lstStyle/>
        <a:p>
          <a:r>
            <a:rPr lang="en-US" baseline="0" dirty="0"/>
            <a:t>Built files assumed to be loaded from local webserver (</a:t>
          </a:r>
          <a:r>
            <a:rPr lang="en-US" baseline="0" dirty="0">
              <a:hlinkClick xmlns:r="http://schemas.openxmlformats.org/officeDocument/2006/relationships" r:id="rId1"/>
            </a:rPr>
            <a:t>https://localhost:4321</a:t>
          </a:r>
          <a:r>
            <a:rPr lang="en-US" baseline="0" dirty="0"/>
            <a:t>) </a:t>
          </a:r>
          <a:endParaRPr lang="en-US" dirty="0"/>
        </a:p>
      </dgm:t>
    </dgm:pt>
    <dgm:pt modelId="{E4906946-6C40-7540-902D-C93F589267A3}" type="parTrans" cxnId="{B46B4191-4C89-BE41-8718-0E7AC9344C3E}">
      <dgm:prSet/>
      <dgm:spPr/>
      <dgm:t>
        <a:bodyPr/>
        <a:lstStyle/>
        <a:p>
          <a:endParaRPr lang="en-US"/>
        </a:p>
      </dgm:t>
    </dgm:pt>
    <dgm:pt modelId="{51EE859E-0E50-0B43-A523-A84E0F6A33CA}" type="sibTrans" cxnId="{B46B4191-4C89-BE41-8718-0E7AC9344C3E}">
      <dgm:prSet/>
      <dgm:spPr/>
      <dgm:t>
        <a:bodyPr/>
        <a:lstStyle/>
        <a:p>
          <a:endParaRPr lang="en-US"/>
        </a:p>
      </dgm:t>
    </dgm:pt>
    <dgm:pt modelId="{7DB09EC8-FD25-E145-8CE2-BF16481AF541}">
      <dgm:prSet/>
      <dgm:spPr/>
      <dgm:t>
        <a:bodyPr/>
        <a:lstStyle/>
        <a:p>
          <a:r>
            <a:rPr lang="en-US" baseline="0"/>
            <a:t>Production</a:t>
          </a:r>
          <a:endParaRPr lang="en-US"/>
        </a:p>
      </dgm:t>
    </dgm:pt>
    <dgm:pt modelId="{D5F3623E-3A11-DF45-A2BE-8BF9B2CB3F8C}" type="parTrans" cxnId="{21C4A98C-CE46-E642-858F-CC43D91BB966}">
      <dgm:prSet/>
      <dgm:spPr/>
      <dgm:t>
        <a:bodyPr/>
        <a:lstStyle/>
        <a:p>
          <a:endParaRPr lang="en-US"/>
        </a:p>
      </dgm:t>
    </dgm:pt>
    <dgm:pt modelId="{F9D52172-6533-134F-B06E-639A86C4F608}" type="sibTrans" cxnId="{21C4A98C-CE46-E642-858F-CC43D91BB966}">
      <dgm:prSet/>
      <dgm:spPr/>
      <dgm:t>
        <a:bodyPr/>
        <a:lstStyle/>
        <a:p>
          <a:endParaRPr lang="en-US"/>
        </a:p>
      </dgm:t>
    </dgm:pt>
    <dgm:pt modelId="{6BEF70C2-3B6F-A143-A845-7100C7DD218E}">
      <dgm:prSet/>
      <dgm:spPr/>
      <dgm:t>
        <a:bodyPr/>
        <a:lstStyle/>
        <a:p>
          <a:r>
            <a:rPr lang="en-US" baseline="0"/>
            <a:t>All files minified</a:t>
          </a:r>
          <a:endParaRPr lang="en-US"/>
        </a:p>
      </dgm:t>
    </dgm:pt>
    <dgm:pt modelId="{AFB41198-A121-E045-8612-3F0EEDF5F45E}" type="parTrans" cxnId="{838E86C1-7258-9E44-A0BE-B9777FC48914}">
      <dgm:prSet/>
      <dgm:spPr/>
      <dgm:t>
        <a:bodyPr/>
        <a:lstStyle/>
        <a:p>
          <a:endParaRPr lang="en-US"/>
        </a:p>
      </dgm:t>
    </dgm:pt>
    <dgm:pt modelId="{4B5A82FE-2763-AD4C-9586-E042F09A3217}" type="sibTrans" cxnId="{838E86C1-7258-9E44-A0BE-B9777FC48914}">
      <dgm:prSet/>
      <dgm:spPr/>
      <dgm:t>
        <a:bodyPr/>
        <a:lstStyle/>
        <a:p>
          <a:endParaRPr lang="en-US"/>
        </a:p>
      </dgm:t>
    </dgm:pt>
    <dgm:pt modelId="{E167859A-E813-044A-B3AB-6CA3F2586A8E}">
      <dgm:prSet/>
      <dgm:spPr/>
      <dgm:t>
        <a:bodyPr/>
        <a:lstStyle/>
        <a:p>
          <a:r>
            <a:rPr lang="en-US" baseline="0" dirty="0"/>
            <a:t>No JavaScript source map files generated</a:t>
          </a:r>
          <a:endParaRPr lang="en-US" dirty="0"/>
        </a:p>
      </dgm:t>
    </dgm:pt>
    <dgm:pt modelId="{E16C9E97-5E6E-2A4A-93BB-279A1C49C9AF}" type="parTrans" cxnId="{359BFA01-0E83-FF4E-96ED-953EB372D29A}">
      <dgm:prSet/>
      <dgm:spPr/>
      <dgm:t>
        <a:bodyPr/>
        <a:lstStyle/>
        <a:p>
          <a:endParaRPr lang="en-US"/>
        </a:p>
      </dgm:t>
    </dgm:pt>
    <dgm:pt modelId="{23AC9937-853F-C949-89D9-566D6EE19C95}" type="sibTrans" cxnId="{359BFA01-0E83-FF4E-96ED-953EB372D29A}">
      <dgm:prSet/>
      <dgm:spPr/>
      <dgm:t>
        <a:bodyPr/>
        <a:lstStyle/>
        <a:p>
          <a:endParaRPr lang="en-US"/>
        </a:p>
      </dgm:t>
    </dgm:pt>
    <dgm:pt modelId="{CD08757C-4D54-D646-99F0-41F3AA9ACAB1}">
      <dgm:prSet/>
      <dgm:spPr/>
      <dgm:t>
        <a:bodyPr/>
        <a:lstStyle/>
        <a:p>
          <a:r>
            <a:rPr lang="en-US" baseline="0" dirty="0"/>
            <a:t>Built files assumed to be loaded from ultimate production locations (CDN)</a:t>
          </a:r>
          <a:endParaRPr lang="en-US" dirty="0"/>
        </a:p>
      </dgm:t>
    </dgm:pt>
    <dgm:pt modelId="{F76C9578-C3F0-3049-A848-19680760F34A}" type="parTrans" cxnId="{0EF3F6D2-1D01-7A46-8A91-6109D4881391}">
      <dgm:prSet/>
      <dgm:spPr/>
      <dgm:t>
        <a:bodyPr/>
        <a:lstStyle/>
        <a:p>
          <a:endParaRPr lang="en-US"/>
        </a:p>
      </dgm:t>
    </dgm:pt>
    <dgm:pt modelId="{73DF7389-7507-3B40-B8CA-EDFDD3F1734E}" type="sibTrans" cxnId="{0EF3F6D2-1D01-7A46-8A91-6109D4881391}">
      <dgm:prSet/>
      <dgm:spPr/>
      <dgm:t>
        <a:bodyPr/>
        <a:lstStyle/>
        <a:p>
          <a:endParaRPr lang="en-US"/>
        </a:p>
      </dgm:t>
    </dgm:pt>
    <dgm:pt modelId="{FEFD3E23-7C0E-C245-8249-8AADA7032472}">
      <dgm:prSet/>
      <dgm:spPr/>
      <dgm:t>
        <a:bodyPr/>
        <a:lstStyle/>
        <a:p>
          <a:endParaRPr lang="en-US" dirty="0"/>
        </a:p>
      </dgm:t>
    </dgm:pt>
    <dgm:pt modelId="{0ECF5F1D-A04A-9F40-A015-B2A4609D0164}" type="parTrans" cxnId="{A7F43AE6-0641-4142-AE2A-3245E11AE421}">
      <dgm:prSet/>
      <dgm:spPr/>
      <dgm:t>
        <a:bodyPr/>
        <a:lstStyle/>
        <a:p>
          <a:endParaRPr lang="en-US"/>
        </a:p>
      </dgm:t>
    </dgm:pt>
    <dgm:pt modelId="{42EA8AAE-AE11-A64B-BF57-770A67FD2B28}" type="sibTrans" cxnId="{A7F43AE6-0641-4142-AE2A-3245E11AE421}">
      <dgm:prSet/>
      <dgm:spPr/>
      <dgm:t>
        <a:bodyPr/>
        <a:lstStyle/>
        <a:p>
          <a:endParaRPr lang="en-US"/>
        </a:p>
      </dgm:t>
    </dgm:pt>
    <dgm:pt modelId="{0BD9C940-EE39-9243-B135-9158DE22D1B8}">
      <dgm:prSet/>
      <dgm:spPr/>
      <dgm:t>
        <a:bodyPr/>
        <a:lstStyle/>
        <a:p>
          <a:endParaRPr lang="en-US"/>
        </a:p>
      </dgm:t>
    </dgm:pt>
    <dgm:pt modelId="{5DDF660A-2167-1D49-AD0C-412BA292A78F}" type="parTrans" cxnId="{095606C3-A56B-DE4C-A2DC-AF5AED1F04BE}">
      <dgm:prSet/>
      <dgm:spPr/>
      <dgm:t>
        <a:bodyPr/>
        <a:lstStyle/>
        <a:p>
          <a:endParaRPr lang="en-US"/>
        </a:p>
      </dgm:t>
    </dgm:pt>
    <dgm:pt modelId="{22DCCD45-CCA2-A64A-A54A-C463974758D5}" type="sibTrans" cxnId="{095606C3-A56B-DE4C-A2DC-AF5AED1F04BE}">
      <dgm:prSet/>
      <dgm:spPr/>
      <dgm:t>
        <a:bodyPr/>
        <a:lstStyle/>
        <a:p>
          <a:endParaRPr lang="en-US"/>
        </a:p>
      </dgm:t>
    </dgm:pt>
    <dgm:pt modelId="{9781AD9A-F44F-824E-9C6C-5448DE1CB4AA}">
      <dgm:prSet/>
      <dgm:spPr/>
      <dgm:t>
        <a:bodyPr/>
        <a:lstStyle/>
        <a:p>
          <a:endParaRPr lang="en-US"/>
        </a:p>
      </dgm:t>
    </dgm:pt>
    <dgm:pt modelId="{3601B7C0-A737-BC48-B2DD-AFBFFEE5D464}" type="parTrans" cxnId="{EE7BD1AE-25E7-D547-804D-3EDD33B60803}">
      <dgm:prSet/>
      <dgm:spPr/>
      <dgm:t>
        <a:bodyPr/>
        <a:lstStyle/>
        <a:p>
          <a:endParaRPr lang="en-US"/>
        </a:p>
      </dgm:t>
    </dgm:pt>
    <dgm:pt modelId="{44C14298-31C2-CE4F-B7AA-1930731275AB}" type="sibTrans" cxnId="{EE7BD1AE-25E7-D547-804D-3EDD33B60803}">
      <dgm:prSet/>
      <dgm:spPr/>
      <dgm:t>
        <a:bodyPr/>
        <a:lstStyle/>
        <a:p>
          <a:endParaRPr lang="en-US"/>
        </a:p>
      </dgm:t>
    </dgm:pt>
    <dgm:pt modelId="{9580C340-CAEA-564F-B7F8-C85D2F4A66BC}">
      <dgm:prSet/>
      <dgm:spPr/>
      <dgm:t>
        <a:bodyPr/>
        <a:lstStyle/>
        <a:p>
          <a:endParaRPr lang="en-US"/>
        </a:p>
      </dgm:t>
    </dgm:pt>
    <dgm:pt modelId="{5E89A9CD-413D-564F-9549-A1B435C07A30}" type="parTrans" cxnId="{44F33762-329C-3340-A556-53840FAAA87A}">
      <dgm:prSet/>
      <dgm:spPr/>
      <dgm:t>
        <a:bodyPr/>
        <a:lstStyle/>
        <a:p>
          <a:endParaRPr lang="en-US"/>
        </a:p>
      </dgm:t>
    </dgm:pt>
    <dgm:pt modelId="{5D5F9B31-0ED8-FD4A-AEFB-F07E13BD65C2}" type="sibTrans" cxnId="{44F33762-329C-3340-A556-53840FAAA87A}">
      <dgm:prSet/>
      <dgm:spPr/>
      <dgm:t>
        <a:bodyPr/>
        <a:lstStyle/>
        <a:p>
          <a:endParaRPr lang="en-US"/>
        </a:p>
      </dgm:t>
    </dgm:pt>
    <dgm:pt modelId="{629F10B1-2637-984F-A790-9E82CE6FE3F9}" type="pres">
      <dgm:prSet presAssocID="{E5A3B105-6DDB-1048-9FF0-770C9E4B6699}" presName="Name0" presStyleCnt="0">
        <dgm:presLayoutVars>
          <dgm:dir/>
          <dgm:animLvl val="lvl"/>
          <dgm:resizeHandles val="exact"/>
        </dgm:presLayoutVars>
      </dgm:prSet>
      <dgm:spPr/>
    </dgm:pt>
    <dgm:pt modelId="{013FDF85-E953-6A49-97A3-3D701683E27E}" type="pres">
      <dgm:prSet presAssocID="{06F94589-FF43-C847-A40C-95C8A0F2098F}" presName="composite" presStyleCnt="0"/>
      <dgm:spPr/>
    </dgm:pt>
    <dgm:pt modelId="{13561D45-1481-9A42-89DD-87DF65F638FE}" type="pres">
      <dgm:prSet presAssocID="{06F94589-FF43-C847-A40C-95C8A0F2098F}" presName="parTx" presStyleLbl="alignNode1" presStyleIdx="0" presStyleCnt="2">
        <dgm:presLayoutVars>
          <dgm:chMax val="0"/>
          <dgm:chPref val="0"/>
          <dgm:bulletEnabled val="1"/>
        </dgm:presLayoutVars>
      </dgm:prSet>
      <dgm:spPr/>
    </dgm:pt>
    <dgm:pt modelId="{BA0B0F0D-C1A2-A543-9D81-E0023AD41733}" type="pres">
      <dgm:prSet presAssocID="{06F94589-FF43-C847-A40C-95C8A0F2098F}" presName="desTx" presStyleLbl="alignAccFollowNode1" presStyleIdx="0" presStyleCnt="2">
        <dgm:presLayoutVars>
          <dgm:bulletEnabled val="1"/>
        </dgm:presLayoutVars>
      </dgm:prSet>
      <dgm:spPr/>
    </dgm:pt>
    <dgm:pt modelId="{65C48EB9-029F-7B40-AA63-D347DC474100}" type="pres">
      <dgm:prSet presAssocID="{95BE41DA-AF3B-7A4E-87DF-E7F7B56BE42B}" presName="space" presStyleCnt="0"/>
      <dgm:spPr/>
    </dgm:pt>
    <dgm:pt modelId="{F13A6377-222A-D54C-B1C3-FCFC2AB712C8}" type="pres">
      <dgm:prSet presAssocID="{7DB09EC8-FD25-E145-8CE2-BF16481AF541}" presName="composite" presStyleCnt="0"/>
      <dgm:spPr/>
    </dgm:pt>
    <dgm:pt modelId="{76D433C0-C87B-D14C-B89F-71B23EF48152}" type="pres">
      <dgm:prSet presAssocID="{7DB09EC8-FD25-E145-8CE2-BF16481AF541}" presName="parTx" presStyleLbl="alignNode1" presStyleIdx="1" presStyleCnt="2">
        <dgm:presLayoutVars>
          <dgm:chMax val="0"/>
          <dgm:chPref val="0"/>
          <dgm:bulletEnabled val="1"/>
        </dgm:presLayoutVars>
      </dgm:prSet>
      <dgm:spPr/>
    </dgm:pt>
    <dgm:pt modelId="{EDE7B1CE-9F65-5145-BD39-D2B7300D4AEA}" type="pres">
      <dgm:prSet presAssocID="{7DB09EC8-FD25-E145-8CE2-BF16481AF541}" presName="desTx" presStyleLbl="alignAccFollowNode1" presStyleIdx="1" presStyleCnt="2">
        <dgm:presLayoutVars>
          <dgm:bulletEnabled val="1"/>
        </dgm:presLayoutVars>
      </dgm:prSet>
      <dgm:spPr/>
    </dgm:pt>
  </dgm:ptLst>
  <dgm:cxnLst>
    <dgm:cxn modelId="{359BFA01-0E83-FF4E-96ED-953EB372D29A}" srcId="{7DB09EC8-FD25-E145-8CE2-BF16481AF541}" destId="{E167859A-E813-044A-B3AB-6CA3F2586A8E}" srcOrd="2" destOrd="0" parTransId="{E16C9E97-5E6E-2A4A-93BB-279A1C49C9AF}" sibTransId="{23AC9937-853F-C949-89D9-566D6EE19C95}"/>
    <dgm:cxn modelId="{26D58E14-D724-C64B-8EE9-AD59DB65C323}" type="presOf" srcId="{9781AD9A-F44F-824E-9C6C-5448DE1CB4AA}" destId="{EDE7B1CE-9F65-5145-BD39-D2B7300D4AEA}" srcOrd="0" destOrd="3" presId="urn:microsoft.com/office/officeart/2005/8/layout/hList1"/>
    <dgm:cxn modelId="{13E5E816-B312-324E-B588-49848029E8F1}" srcId="{06F94589-FF43-C847-A40C-95C8A0F2098F}" destId="{1303F77A-823B-F24F-BC8C-44EE34194DAA}" srcOrd="2" destOrd="0" parTransId="{B8468FF1-35BC-F740-AC9A-188460C6810A}" sibTransId="{3288F804-8F4C-CF43-AF6A-1640D6F0FB89}"/>
    <dgm:cxn modelId="{B08EA261-B055-8348-9222-12A91F818528}" type="presOf" srcId="{E167859A-E813-044A-B3AB-6CA3F2586A8E}" destId="{EDE7B1CE-9F65-5145-BD39-D2B7300D4AEA}" srcOrd="0" destOrd="2" presId="urn:microsoft.com/office/officeart/2005/8/layout/hList1"/>
    <dgm:cxn modelId="{44F33762-329C-3340-A556-53840FAAA87A}" srcId="{7DB09EC8-FD25-E145-8CE2-BF16481AF541}" destId="{9580C340-CAEA-564F-B7F8-C85D2F4A66BC}" srcOrd="1" destOrd="0" parTransId="{5E89A9CD-413D-564F-9549-A1B435C07A30}" sibTransId="{5D5F9B31-0ED8-FD4A-AEFB-F07E13BD65C2}"/>
    <dgm:cxn modelId="{33E4E874-5CE4-E54E-90A1-28CC93151E38}" type="presOf" srcId="{1303F77A-823B-F24F-BC8C-44EE34194DAA}" destId="{BA0B0F0D-C1A2-A543-9D81-E0023AD41733}" srcOrd="0" destOrd="2" presId="urn:microsoft.com/office/officeart/2005/8/layout/hList1"/>
    <dgm:cxn modelId="{72BD105A-491B-6248-8040-6008BF192949}" type="presOf" srcId="{0BD9C940-EE39-9243-B135-9158DE22D1B8}" destId="{BA0B0F0D-C1A2-A543-9D81-E0023AD41733}" srcOrd="0" destOrd="1" presId="urn:microsoft.com/office/officeart/2005/8/layout/hList1"/>
    <dgm:cxn modelId="{A71E7587-0D4B-1E42-88A1-8354128901C6}" type="presOf" srcId="{CD08757C-4D54-D646-99F0-41F3AA9ACAB1}" destId="{EDE7B1CE-9F65-5145-BD39-D2B7300D4AEA}" srcOrd="0" destOrd="4" presId="urn:microsoft.com/office/officeart/2005/8/layout/hList1"/>
    <dgm:cxn modelId="{21C4A98C-CE46-E642-858F-CC43D91BB966}" srcId="{E5A3B105-6DDB-1048-9FF0-770C9E4B6699}" destId="{7DB09EC8-FD25-E145-8CE2-BF16481AF541}" srcOrd="1" destOrd="0" parTransId="{D5F3623E-3A11-DF45-A2BE-8BF9B2CB3F8C}" sibTransId="{F9D52172-6533-134F-B06E-639A86C4F608}"/>
    <dgm:cxn modelId="{B46B4191-4C89-BE41-8718-0E7AC9344C3E}" srcId="{06F94589-FF43-C847-A40C-95C8A0F2098F}" destId="{5C57599B-9A0A-E041-BDB5-E42D0883B734}" srcOrd="4" destOrd="0" parTransId="{E4906946-6C40-7540-902D-C93F589267A3}" sibTransId="{51EE859E-0E50-0B43-A523-A84E0F6A33CA}"/>
    <dgm:cxn modelId="{F4F47D97-D154-474A-BCA2-4AAAD830745C}" srcId="{E5A3B105-6DDB-1048-9FF0-770C9E4B6699}" destId="{06F94589-FF43-C847-A40C-95C8A0F2098F}" srcOrd="0" destOrd="0" parTransId="{1AB94DEA-BE43-834D-9B23-B925547EAC4B}" sibTransId="{95BE41DA-AF3B-7A4E-87DF-E7F7B56BE42B}"/>
    <dgm:cxn modelId="{EBC0F7A5-B841-3746-8BDD-E3193A6D9F59}" type="presOf" srcId="{06F94589-FF43-C847-A40C-95C8A0F2098F}" destId="{13561D45-1481-9A42-89DD-87DF65F638FE}" srcOrd="0" destOrd="0" presId="urn:microsoft.com/office/officeart/2005/8/layout/hList1"/>
    <dgm:cxn modelId="{EE7BD1AE-25E7-D547-804D-3EDD33B60803}" srcId="{7DB09EC8-FD25-E145-8CE2-BF16481AF541}" destId="{9781AD9A-F44F-824E-9C6C-5448DE1CB4AA}" srcOrd="3" destOrd="0" parTransId="{3601B7C0-A737-BC48-B2DD-AFBFFEE5D464}" sibTransId="{44C14298-31C2-CE4F-B7AA-1930731275AB}"/>
    <dgm:cxn modelId="{AEFFEBB8-43A4-8246-8087-E84A0647A1A8}" type="presOf" srcId="{F96343CC-E4DE-4845-966C-478FA5F1D4DB}" destId="{BA0B0F0D-C1A2-A543-9D81-E0023AD41733}" srcOrd="0" destOrd="0" presId="urn:microsoft.com/office/officeart/2005/8/layout/hList1"/>
    <dgm:cxn modelId="{AA696CC1-1759-B04A-A5E1-A58FA0A3FEC6}" type="presOf" srcId="{6BEF70C2-3B6F-A143-A845-7100C7DD218E}" destId="{EDE7B1CE-9F65-5145-BD39-D2B7300D4AEA}" srcOrd="0" destOrd="0" presId="urn:microsoft.com/office/officeart/2005/8/layout/hList1"/>
    <dgm:cxn modelId="{838E86C1-7258-9E44-A0BE-B9777FC48914}" srcId="{7DB09EC8-FD25-E145-8CE2-BF16481AF541}" destId="{6BEF70C2-3B6F-A143-A845-7100C7DD218E}" srcOrd="0" destOrd="0" parTransId="{AFB41198-A121-E045-8612-3F0EEDF5F45E}" sibTransId="{4B5A82FE-2763-AD4C-9586-E042F09A3217}"/>
    <dgm:cxn modelId="{095606C3-A56B-DE4C-A2DC-AF5AED1F04BE}" srcId="{06F94589-FF43-C847-A40C-95C8A0F2098F}" destId="{0BD9C940-EE39-9243-B135-9158DE22D1B8}" srcOrd="1" destOrd="0" parTransId="{5DDF660A-2167-1D49-AD0C-412BA292A78F}" sibTransId="{22DCCD45-CCA2-A64A-A54A-C463974758D5}"/>
    <dgm:cxn modelId="{4A30D9C4-49E9-1A43-AB89-4E3456C4E9A3}" type="presOf" srcId="{9580C340-CAEA-564F-B7F8-C85D2F4A66BC}" destId="{EDE7B1CE-9F65-5145-BD39-D2B7300D4AEA}" srcOrd="0" destOrd="1" presId="urn:microsoft.com/office/officeart/2005/8/layout/hList1"/>
    <dgm:cxn modelId="{E12078C7-83BE-604E-BAF0-217159018979}" type="presOf" srcId="{7DB09EC8-FD25-E145-8CE2-BF16481AF541}" destId="{76D433C0-C87B-D14C-B89F-71B23EF48152}" srcOrd="0" destOrd="0" presId="urn:microsoft.com/office/officeart/2005/8/layout/hList1"/>
    <dgm:cxn modelId="{0EF3F6D2-1D01-7A46-8A91-6109D4881391}" srcId="{7DB09EC8-FD25-E145-8CE2-BF16481AF541}" destId="{CD08757C-4D54-D646-99F0-41F3AA9ACAB1}" srcOrd="4" destOrd="0" parTransId="{F76C9578-C3F0-3049-A848-19680760F34A}" sibTransId="{73DF7389-7507-3B40-B8CA-EDFDD3F1734E}"/>
    <dgm:cxn modelId="{7A2B11D5-C606-314C-9B1E-A9BE180E28EF}" srcId="{06F94589-FF43-C847-A40C-95C8A0F2098F}" destId="{F96343CC-E4DE-4845-966C-478FA5F1D4DB}" srcOrd="0" destOrd="0" parTransId="{B6082354-18AC-E345-8608-3B0A7EA29F78}" sibTransId="{DF6E1A4A-6C36-9E46-A005-730D071FA35C}"/>
    <dgm:cxn modelId="{4EDC22D5-FDEE-FE48-BA73-9B94CC8B32FB}" type="presOf" srcId="{FEFD3E23-7C0E-C245-8249-8AADA7032472}" destId="{BA0B0F0D-C1A2-A543-9D81-E0023AD41733}" srcOrd="0" destOrd="3" presId="urn:microsoft.com/office/officeart/2005/8/layout/hList1"/>
    <dgm:cxn modelId="{AB82A0E5-C35B-FC4F-8B21-163DAFDE0F1E}" type="presOf" srcId="{5C57599B-9A0A-E041-BDB5-E42D0883B734}" destId="{BA0B0F0D-C1A2-A543-9D81-E0023AD41733}" srcOrd="0" destOrd="4" presId="urn:microsoft.com/office/officeart/2005/8/layout/hList1"/>
    <dgm:cxn modelId="{A7F43AE6-0641-4142-AE2A-3245E11AE421}" srcId="{06F94589-FF43-C847-A40C-95C8A0F2098F}" destId="{FEFD3E23-7C0E-C245-8249-8AADA7032472}" srcOrd="3" destOrd="0" parTransId="{0ECF5F1D-A04A-9F40-A015-B2A4609D0164}" sibTransId="{42EA8AAE-AE11-A64B-BF57-770A67FD2B28}"/>
    <dgm:cxn modelId="{367402F2-3AA3-EE4D-A2BE-3BB82901662D}" type="presOf" srcId="{E5A3B105-6DDB-1048-9FF0-770C9E4B6699}" destId="{629F10B1-2637-984F-A790-9E82CE6FE3F9}" srcOrd="0" destOrd="0" presId="urn:microsoft.com/office/officeart/2005/8/layout/hList1"/>
    <dgm:cxn modelId="{AD94B590-9F5D-584F-A420-F75E716CB3FE}" type="presParOf" srcId="{629F10B1-2637-984F-A790-9E82CE6FE3F9}" destId="{013FDF85-E953-6A49-97A3-3D701683E27E}" srcOrd="0" destOrd="0" presId="urn:microsoft.com/office/officeart/2005/8/layout/hList1"/>
    <dgm:cxn modelId="{9FBFE681-21C4-684F-985A-8FD39D6AE9E9}" type="presParOf" srcId="{013FDF85-E953-6A49-97A3-3D701683E27E}" destId="{13561D45-1481-9A42-89DD-87DF65F638FE}" srcOrd="0" destOrd="0" presId="urn:microsoft.com/office/officeart/2005/8/layout/hList1"/>
    <dgm:cxn modelId="{81C1EC08-C190-524C-A2C7-65000B665DEA}" type="presParOf" srcId="{013FDF85-E953-6A49-97A3-3D701683E27E}" destId="{BA0B0F0D-C1A2-A543-9D81-E0023AD41733}" srcOrd="1" destOrd="0" presId="urn:microsoft.com/office/officeart/2005/8/layout/hList1"/>
    <dgm:cxn modelId="{050323BD-B407-4D48-A34B-7DC4EAF4CB46}" type="presParOf" srcId="{629F10B1-2637-984F-A790-9E82CE6FE3F9}" destId="{65C48EB9-029F-7B40-AA63-D347DC474100}" srcOrd="1" destOrd="0" presId="urn:microsoft.com/office/officeart/2005/8/layout/hList1"/>
    <dgm:cxn modelId="{C598F7F8-69E3-664A-BCB4-C0B25FD2A723}" type="presParOf" srcId="{629F10B1-2637-984F-A790-9E82CE6FE3F9}" destId="{F13A6377-222A-D54C-B1C3-FCFC2AB712C8}" srcOrd="2" destOrd="0" presId="urn:microsoft.com/office/officeart/2005/8/layout/hList1"/>
    <dgm:cxn modelId="{81924EF3-4423-7A4A-AE6D-AC88D1619782}" type="presParOf" srcId="{F13A6377-222A-D54C-B1C3-FCFC2AB712C8}" destId="{76D433C0-C87B-D14C-B89F-71B23EF48152}" srcOrd="0" destOrd="0" presId="urn:microsoft.com/office/officeart/2005/8/layout/hList1"/>
    <dgm:cxn modelId="{600AC742-DDD3-8040-AC0A-2D726CD86D6F}" type="presParOf" srcId="{F13A6377-222A-D54C-B1C3-FCFC2AB712C8}" destId="{EDE7B1CE-9F65-5145-BD39-D2B7300D4AE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006E99-1D4F-3242-9DE3-6F39163360B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C2F12C8-AAC5-0946-8C31-3D66181674BC}">
      <dgm:prSet/>
      <dgm:spPr/>
      <dgm:t>
        <a:bodyPr/>
        <a:lstStyle/>
        <a:p>
          <a:r>
            <a:rPr lang="en-US" baseline="0"/>
            <a:t>SharePoint package (*.sppkg) always deployed to SharePoint App Catalog</a:t>
          </a:r>
          <a:endParaRPr lang="en-US"/>
        </a:p>
      </dgm:t>
    </dgm:pt>
    <dgm:pt modelId="{6D644A7B-CC39-5942-BED8-124B4B5FE4E4}" type="parTrans" cxnId="{57CFC01F-271B-1C44-B88E-B53508D815B5}">
      <dgm:prSet/>
      <dgm:spPr/>
      <dgm:t>
        <a:bodyPr/>
        <a:lstStyle/>
        <a:p>
          <a:endParaRPr lang="en-US"/>
        </a:p>
      </dgm:t>
    </dgm:pt>
    <dgm:pt modelId="{35724345-CE73-DD42-90C7-8ED5F67B9314}" type="sibTrans" cxnId="{57CFC01F-271B-1C44-B88E-B53508D815B5}">
      <dgm:prSet/>
      <dgm:spPr/>
      <dgm:t>
        <a:bodyPr/>
        <a:lstStyle/>
        <a:p>
          <a:endParaRPr lang="en-US"/>
        </a:p>
      </dgm:t>
    </dgm:pt>
    <dgm:pt modelId="{CDAF1557-FB57-1B4F-9A30-DF2781A7EC13}">
      <dgm:prSet/>
      <dgm:spPr/>
      <dgm:t>
        <a:bodyPr/>
        <a:lstStyle/>
        <a:p>
          <a:r>
            <a:rPr lang="en-US" baseline="0" dirty="0"/>
            <a:t>Tenant-scoped App Catalog</a:t>
          </a:r>
          <a:endParaRPr lang="en-US" dirty="0"/>
        </a:p>
      </dgm:t>
    </dgm:pt>
    <dgm:pt modelId="{1CD1455C-B4E9-B948-97CB-8030B6BBD61D}" type="parTrans" cxnId="{7870C879-A540-1B41-BB4D-F8E5A852EA21}">
      <dgm:prSet/>
      <dgm:spPr/>
      <dgm:t>
        <a:bodyPr/>
        <a:lstStyle/>
        <a:p>
          <a:endParaRPr lang="en-US"/>
        </a:p>
      </dgm:t>
    </dgm:pt>
    <dgm:pt modelId="{037DE8BC-6AE0-4940-A600-ADE5C3D93EF9}" type="sibTrans" cxnId="{7870C879-A540-1B41-BB4D-F8E5A852EA21}">
      <dgm:prSet/>
      <dgm:spPr/>
      <dgm:t>
        <a:bodyPr/>
        <a:lstStyle/>
        <a:p>
          <a:endParaRPr lang="en-US"/>
        </a:p>
      </dgm:t>
    </dgm:pt>
    <dgm:pt modelId="{5D430FDB-4F7F-BD4F-A8A2-ACE3B19E5491}">
      <dgm:prSet/>
      <dgm:spPr/>
      <dgm:t>
        <a:bodyPr/>
        <a:lstStyle/>
        <a:p>
          <a:r>
            <a:rPr lang="en-US" baseline="0" dirty="0"/>
            <a:t>Site Collection-scoped App Catalog</a:t>
          </a:r>
          <a:endParaRPr lang="en-US" dirty="0"/>
        </a:p>
      </dgm:t>
    </dgm:pt>
    <dgm:pt modelId="{2C3C3FA1-AA17-F44D-9104-DBA6AC33F189}" type="parTrans" cxnId="{5135EA0C-33ED-EC4A-B8DD-E51A15EEB3A9}">
      <dgm:prSet/>
      <dgm:spPr/>
      <dgm:t>
        <a:bodyPr/>
        <a:lstStyle/>
        <a:p>
          <a:endParaRPr lang="en-US"/>
        </a:p>
      </dgm:t>
    </dgm:pt>
    <dgm:pt modelId="{4174C456-CFFE-0D41-A4A5-8101D3458819}" type="sibTrans" cxnId="{5135EA0C-33ED-EC4A-B8DD-E51A15EEB3A9}">
      <dgm:prSet/>
      <dgm:spPr/>
      <dgm:t>
        <a:bodyPr/>
        <a:lstStyle/>
        <a:p>
          <a:endParaRPr lang="en-US"/>
        </a:p>
      </dgm:t>
    </dgm:pt>
    <dgm:pt modelId="{D9C02B27-90A5-4447-8F97-CA1FF4020D33}">
      <dgm:prSet/>
      <dgm:spPr/>
      <dgm:t>
        <a:bodyPr/>
        <a:lstStyle/>
        <a:p>
          <a:r>
            <a:rPr lang="en-US" baseline="0"/>
            <a:t>Component executable files deployed to hosting location</a:t>
          </a:r>
          <a:endParaRPr lang="en-US"/>
        </a:p>
      </dgm:t>
    </dgm:pt>
    <dgm:pt modelId="{7391E8E2-7FBC-124B-AD02-63C259F482A1}" type="parTrans" cxnId="{889262D5-2F38-A648-91F6-0F775E58EA12}">
      <dgm:prSet/>
      <dgm:spPr/>
      <dgm:t>
        <a:bodyPr/>
        <a:lstStyle/>
        <a:p>
          <a:endParaRPr lang="en-US"/>
        </a:p>
      </dgm:t>
    </dgm:pt>
    <dgm:pt modelId="{F6F515F5-7819-7C41-A04C-EF749FF13BD4}" type="sibTrans" cxnId="{889262D5-2F38-A648-91F6-0F775E58EA12}">
      <dgm:prSet/>
      <dgm:spPr/>
      <dgm:t>
        <a:bodyPr/>
        <a:lstStyle/>
        <a:p>
          <a:endParaRPr lang="en-US"/>
        </a:p>
      </dgm:t>
    </dgm:pt>
    <dgm:pt modelId="{7DD4D1FB-0F79-0D40-A6E7-0DFCF615B3EB}">
      <dgm:prSet/>
      <dgm:spPr/>
      <dgm:t>
        <a:bodyPr/>
        <a:lstStyle/>
        <a:p>
          <a:r>
            <a:rPr lang="en-US" baseline="0"/>
            <a:t>Must be accessible to all users of the site</a:t>
          </a:r>
          <a:endParaRPr lang="en-US"/>
        </a:p>
      </dgm:t>
    </dgm:pt>
    <dgm:pt modelId="{555411BE-B0C4-E745-A299-7915D6F80C24}" type="parTrans" cxnId="{B7E1E689-D3C2-DA45-9197-F7F02EAA711D}">
      <dgm:prSet/>
      <dgm:spPr/>
      <dgm:t>
        <a:bodyPr/>
        <a:lstStyle/>
        <a:p>
          <a:endParaRPr lang="en-US"/>
        </a:p>
      </dgm:t>
    </dgm:pt>
    <dgm:pt modelId="{4D5136FE-01E3-A841-8A50-47AE0AAFD854}" type="sibTrans" cxnId="{B7E1E689-D3C2-DA45-9197-F7F02EAA711D}">
      <dgm:prSet/>
      <dgm:spPr/>
      <dgm:t>
        <a:bodyPr/>
        <a:lstStyle/>
        <a:p>
          <a:endParaRPr lang="en-US"/>
        </a:p>
      </dgm:t>
    </dgm:pt>
    <dgm:pt modelId="{10505F77-3304-374E-AE8F-0790E0912397}">
      <dgm:prSet/>
      <dgm:spPr/>
      <dgm:t>
        <a:bodyPr/>
        <a:lstStyle/>
        <a:p>
          <a:r>
            <a:rPr lang="en-US" baseline="0" dirty="0"/>
            <a:t>Multiple manual options:</a:t>
          </a:r>
          <a:endParaRPr lang="en-US" dirty="0"/>
        </a:p>
      </dgm:t>
    </dgm:pt>
    <dgm:pt modelId="{CE9579AA-359D-AA4C-B952-BCCF48C32D64}" type="parTrans" cxnId="{66CBA60A-9488-A54E-9D10-44112BAD5C4C}">
      <dgm:prSet/>
      <dgm:spPr/>
      <dgm:t>
        <a:bodyPr/>
        <a:lstStyle/>
        <a:p>
          <a:endParaRPr lang="en-US"/>
        </a:p>
      </dgm:t>
    </dgm:pt>
    <dgm:pt modelId="{02317F1F-4491-954E-A20C-132E20A63CDD}" type="sibTrans" cxnId="{66CBA60A-9488-A54E-9D10-44112BAD5C4C}">
      <dgm:prSet/>
      <dgm:spPr/>
      <dgm:t>
        <a:bodyPr/>
        <a:lstStyle/>
        <a:p>
          <a:endParaRPr lang="en-US"/>
        </a:p>
      </dgm:t>
    </dgm:pt>
    <dgm:pt modelId="{F09FC2C1-D6A3-BA4E-B6FE-329562FB5756}">
      <dgm:prSet/>
      <dgm:spPr/>
      <dgm:t>
        <a:bodyPr/>
        <a:lstStyle/>
        <a:p>
          <a:r>
            <a:rPr lang="en-US" baseline="0"/>
            <a:t>Office 365 CDN</a:t>
          </a:r>
          <a:endParaRPr lang="en-US"/>
        </a:p>
      </dgm:t>
    </dgm:pt>
    <dgm:pt modelId="{BA4F8A77-09BC-F045-AAF0-08102BD2E3B0}" type="parTrans" cxnId="{24D3A000-4211-864A-860C-DCDAA49696B1}">
      <dgm:prSet/>
      <dgm:spPr/>
      <dgm:t>
        <a:bodyPr/>
        <a:lstStyle/>
        <a:p>
          <a:endParaRPr lang="en-US"/>
        </a:p>
      </dgm:t>
    </dgm:pt>
    <dgm:pt modelId="{1686DFB2-386E-E74B-81C6-1FF8C7063985}" type="sibTrans" cxnId="{24D3A000-4211-864A-860C-DCDAA49696B1}">
      <dgm:prSet/>
      <dgm:spPr/>
      <dgm:t>
        <a:bodyPr/>
        <a:lstStyle/>
        <a:p>
          <a:endParaRPr lang="en-US"/>
        </a:p>
      </dgm:t>
    </dgm:pt>
    <dgm:pt modelId="{7F6822FB-2DC8-D648-A9A4-9DD60DE95D50}">
      <dgm:prSet/>
      <dgm:spPr/>
      <dgm:t>
        <a:bodyPr/>
        <a:lstStyle/>
        <a:p>
          <a:r>
            <a:rPr lang="en-US" baseline="0"/>
            <a:t>Azure CDN</a:t>
          </a:r>
          <a:endParaRPr lang="en-US"/>
        </a:p>
      </dgm:t>
    </dgm:pt>
    <dgm:pt modelId="{84ACAC37-E2E2-0545-856D-931C01570186}" type="parTrans" cxnId="{49E2007C-38CC-364D-95AB-5521E0C219CA}">
      <dgm:prSet/>
      <dgm:spPr/>
      <dgm:t>
        <a:bodyPr/>
        <a:lstStyle/>
        <a:p>
          <a:endParaRPr lang="en-US"/>
        </a:p>
      </dgm:t>
    </dgm:pt>
    <dgm:pt modelId="{9F22BB0C-5AE5-F940-9A70-23415763B841}" type="sibTrans" cxnId="{49E2007C-38CC-364D-95AB-5521E0C219CA}">
      <dgm:prSet/>
      <dgm:spPr/>
      <dgm:t>
        <a:bodyPr/>
        <a:lstStyle/>
        <a:p>
          <a:endParaRPr lang="en-US"/>
        </a:p>
      </dgm:t>
    </dgm:pt>
    <dgm:pt modelId="{D6BDA6D3-B53B-8A4D-AA13-843AD4F48615}">
      <dgm:prSet/>
      <dgm:spPr/>
      <dgm:t>
        <a:bodyPr/>
        <a:lstStyle/>
        <a:p>
          <a:r>
            <a:rPr lang="en-US" baseline="0"/>
            <a:t>Public / internal URL</a:t>
          </a:r>
          <a:endParaRPr lang="en-US"/>
        </a:p>
      </dgm:t>
    </dgm:pt>
    <dgm:pt modelId="{A297975A-6036-0B4E-B349-4DC4120B9486}" type="parTrans" cxnId="{C2E6470E-6D8C-684F-BF59-81C418D42B89}">
      <dgm:prSet/>
      <dgm:spPr/>
      <dgm:t>
        <a:bodyPr/>
        <a:lstStyle/>
        <a:p>
          <a:endParaRPr lang="en-US"/>
        </a:p>
      </dgm:t>
    </dgm:pt>
    <dgm:pt modelId="{975A0FE6-B643-F247-B2D6-7AEB638DDB40}" type="sibTrans" cxnId="{C2E6470E-6D8C-684F-BF59-81C418D42B89}">
      <dgm:prSet/>
      <dgm:spPr/>
      <dgm:t>
        <a:bodyPr/>
        <a:lstStyle/>
        <a:p>
          <a:endParaRPr lang="en-US"/>
        </a:p>
      </dgm:t>
    </dgm:pt>
    <dgm:pt modelId="{7EBF4009-A9A6-5A44-B3C9-B43FC11DC5DA}">
      <dgm:prSet/>
      <dgm:spPr/>
      <dgm:t>
        <a:bodyPr/>
        <a:lstStyle/>
        <a:p>
          <a:r>
            <a:rPr lang="en-US" baseline="0"/>
            <a:t>Leverage the includeClientAssets in the project’s package-solution.json file</a:t>
          </a:r>
          <a:endParaRPr lang="en-US"/>
        </a:p>
      </dgm:t>
    </dgm:pt>
    <dgm:pt modelId="{A30BF236-3D51-9D4F-88D5-71515F8119ED}" type="parTrans" cxnId="{B80E5035-F269-3849-955B-DE7ADAA9FC36}">
      <dgm:prSet/>
      <dgm:spPr/>
      <dgm:t>
        <a:bodyPr/>
        <a:lstStyle/>
        <a:p>
          <a:endParaRPr lang="en-US"/>
        </a:p>
      </dgm:t>
    </dgm:pt>
    <dgm:pt modelId="{FAFFAF87-6B97-8E46-9777-0749931E2F2B}" type="sibTrans" cxnId="{B80E5035-F269-3849-955B-DE7ADAA9FC36}">
      <dgm:prSet/>
      <dgm:spPr/>
      <dgm:t>
        <a:bodyPr/>
        <a:lstStyle/>
        <a:p>
          <a:endParaRPr lang="en-US"/>
        </a:p>
      </dgm:t>
    </dgm:pt>
    <dgm:pt modelId="{2936C287-6849-2D47-9F34-1559699D2FE4}">
      <dgm:prSet/>
      <dgm:spPr/>
      <dgm:t>
        <a:bodyPr/>
        <a:lstStyle/>
        <a:p>
          <a:r>
            <a:rPr lang="en-US" baseline="0"/>
            <a:t>Includes executable files in the *.sppkg</a:t>
          </a:r>
          <a:endParaRPr lang="en-US"/>
        </a:p>
      </dgm:t>
    </dgm:pt>
    <dgm:pt modelId="{DAB63FA4-13F3-F442-A848-B226281CF076}" type="parTrans" cxnId="{C5731229-423F-0A40-8697-FDB45A2FE7EE}">
      <dgm:prSet/>
      <dgm:spPr/>
      <dgm:t>
        <a:bodyPr/>
        <a:lstStyle/>
        <a:p>
          <a:endParaRPr lang="en-US"/>
        </a:p>
      </dgm:t>
    </dgm:pt>
    <dgm:pt modelId="{BE4A322B-57C7-FF4B-B4D4-F0D55A7FD288}" type="sibTrans" cxnId="{C5731229-423F-0A40-8697-FDB45A2FE7EE}">
      <dgm:prSet/>
      <dgm:spPr/>
      <dgm:t>
        <a:bodyPr/>
        <a:lstStyle/>
        <a:p>
          <a:endParaRPr lang="en-US"/>
        </a:p>
      </dgm:t>
    </dgm:pt>
    <dgm:pt modelId="{25FDB71C-6DE1-C942-A0FC-22E8CF8B5E0A}">
      <dgm:prSet/>
      <dgm:spPr/>
      <dgm:t>
        <a:bodyPr/>
        <a:lstStyle/>
        <a:p>
          <a:r>
            <a:rPr lang="en-US" baseline="0" dirty="0"/>
            <a:t>Automatically deployed to Office 365 tenant’s CDN’s</a:t>
          </a:r>
          <a:endParaRPr lang="en-US" dirty="0"/>
        </a:p>
      </dgm:t>
    </dgm:pt>
    <dgm:pt modelId="{209BCC14-AEAD-0840-86B6-45821CE4C365}" type="parTrans" cxnId="{580382A6-2334-274E-A2C7-C5A4BB116520}">
      <dgm:prSet/>
      <dgm:spPr/>
      <dgm:t>
        <a:bodyPr/>
        <a:lstStyle/>
        <a:p>
          <a:endParaRPr lang="en-US"/>
        </a:p>
      </dgm:t>
    </dgm:pt>
    <dgm:pt modelId="{98675A00-AC56-AE46-B373-09F83E7F6494}" type="sibTrans" cxnId="{580382A6-2334-274E-A2C7-C5A4BB116520}">
      <dgm:prSet/>
      <dgm:spPr/>
      <dgm:t>
        <a:bodyPr/>
        <a:lstStyle/>
        <a:p>
          <a:endParaRPr lang="en-US"/>
        </a:p>
      </dgm:t>
    </dgm:pt>
    <dgm:pt modelId="{E756C69B-6CCD-B74A-BC25-CA43C42DA7DD}">
      <dgm:prSet/>
      <dgm:spPr/>
      <dgm:t>
        <a:bodyPr/>
        <a:lstStyle/>
        <a:p>
          <a:endParaRPr lang="en-US" dirty="0"/>
        </a:p>
      </dgm:t>
    </dgm:pt>
    <dgm:pt modelId="{F3728384-8393-3649-86CF-55026B62ABA6}" type="parTrans" cxnId="{6BA13C82-C183-E744-BB0D-30777294FEFE}">
      <dgm:prSet/>
      <dgm:spPr/>
      <dgm:t>
        <a:bodyPr/>
        <a:lstStyle/>
        <a:p>
          <a:endParaRPr lang="en-US"/>
        </a:p>
      </dgm:t>
    </dgm:pt>
    <dgm:pt modelId="{6DACFE5E-01E6-0544-8817-1F990047AB0A}" type="sibTrans" cxnId="{6BA13C82-C183-E744-BB0D-30777294FEFE}">
      <dgm:prSet/>
      <dgm:spPr/>
      <dgm:t>
        <a:bodyPr/>
        <a:lstStyle/>
        <a:p>
          <a:endParaRPr lang="en-US"/>
        </a:p>
      </dgm:t>
    </dgm:pt>
    <dgm:pt modelId="{E9498AE1-7B15-F246-9DCE-388813C61DAC}" type="pres">
      <dgm:prSet presAssocID="{96006E99-1D4F-3242-9DE3-6F39163360B4}" presName="linear" presStyleCnt="0">
        <dgm:presLayoutVars>
          <dgm:animLvl val="lvl"/>
          <dgm:resizeHandles val="exact"/>
        </dgm:presLayoutVars>
      </dgm:prSet>
      <dgm:spPr/>
    </dgm:pt>
    <dgm:pt modelId="{54E3C766-1B43-6F43-8ADC-A212F4EDFF69}" type="pres">
      <dgm:prSet presAssocID="{7C2F12C8-AAC5-0946-8C31-3D66181674BC}" presName="parentText" presStyleLbl="node1" presStyleIdx="0" presStyleCnt="2">
        <dgm:presLayoutVars>
          <dgm:chMax val="0"/>
          <dgm:bulletEnabled val="1"/>
        </dgm:presLayoutVars>
      </dgm:prSet>
      <dgm:spPr/>
    </dgm:pt>
    <dgm:pt modelId="{71E57A2F-7FFD-0640-81DE-62B470CD78FC}" type="pres">
      <dgm:prSet presAssocID="{7C2F12C8-AAC5-0946-8C31-3D66181674BC}" presName="childText" presStyleLbl="revTx" presStyleIdx="0" presStyleCnt="2">
        <dgm:presLayoutVars>
          <dgm:bulletEnabled val="1"/>
        </dgm:presLayoutVars>
      </dgm:prSet>
      <dgm:spPr/>
    </dgm:pt>
    <dgm:pt modelId="{FB1D61EA-5F46-5D48-8E74-B99F3FB640B3}" type="pres">
      <dgm:prSet presAssocID="{D9C02B27-90A5-4447-8F97-CA1FF4020D33}" presName="parentText" presStyleLbl="node1" presStyleIdx="1" presStyleCnt="2">
        <dgm:presLayoutVars>
          <dgm:chMax val="0"/>
          <dgm:bulletEnabled val="1"/>
        </dgm:presLayoutVars>
      </dgm:prSet>
      <dgm:spPr/>
    </dgm:pt>
    <dgm:pt modelId="{D590C922-94BA-9F4D-B8F8-A8E428A9D936}" type="pres">
      <dgm:prSet presAssocID="{D9C02B27-90A5-4447-8F97-CA1FF4020D33}" presName="childText" presStyleLbl="revTx" presStyleIdx="1" presStyleCnt="2">
        <dgm:presLayoutVars>
          <dgm:bulletEnabled val="1"/>
        </dgm:presLayoutVars>
      </dgm:prSet>
      <dgm:spPr/>
    </dgm:pt>
  </dgm:ptLst>
  <dgm:cxnLst>
    <dgm:cxn modelId="{24D3A000-4211-864A-860C-DCDAA49696B1}" srcId="{10505F77-3304-374E-AE8F-0790E0912397}" destId="{F09FC2C1-D6A3-BA4E-B6FE-329562FB5756}" srcOrd="0" destOrd="0" parTransId="{BA4F8A77-09BC-F045-AAF0-08102BD2E3B0}" sibTransId="{1686DFB2-386E-E74B-81C6-1FF8C7063985}"/>
    <dgm:cxn modelId="{451D5701-1A41-824D-859E-07CEB801CEA8}" type="presOf" srcId="{D9C02B27-90A5-4447-8F97-CA1FF4020D33}" destId="{FB1D61EA-5F46-5D48-8E74-B99F3FB640B3}" srcOrd="0" destOrd="0" presId="urn:microsoft.com/office/officeart/2005/8/layout/vList2"/>
    <dgm:cxn modelId="{C3AFD806-899B-D446-B8ED-1761A5A6E2BE}" type="presOf" srcId="{7DD4D1FB-0F79-0D40-A6E7-0DFCF615B3EB}" destId="{D590C922-94BA-9F4D-B8F8-A8E428A9D936}" srcOrd="0" destOrd="0" presId="urn:microsoft.com/office/officeart/2005/8/layout/vList2"/>
    <dgm:cxn modelId="{66CBA60A-9488-A54E-9D10-44112BAD5C4C}" srcId="{D9C02B27-90A5-4447-8F97-CA1FF4020D33}" destId="{10505F77-3304-374E-AE8F-0790E0912397}" srcOrd="1" destOrd="0" parTransId="{CE9579AA-359D-AA4C-B952-BCCF48C32D64}" sibTransId="{02317F1F-4491-954E-A20C-132E20A63CDD}"/>
    <dgm:cxn modelId="{3070840B-4197-D145-A47C-1B71B5B2C85B}" type="presOf" srcId="{7F6822FB-2DC8-D648-A9A4-9DD60DE95D50}" destId="{D590C922-94BA-9F4D-B8F8-A8E428A9D936}" srcOrd="0" destOrd="3" presId="urn:microsoft.com/office/officeart/2005/8/layout/vList2"/>
    <dgm:cxn modelId="{5135EA0C-33ED-EC4A-B8DD-E51A15EEB3A9}" srcId="{7C2F12C8-AAC5-0946-8C31-3D66181674BC}" destId="{5D430FDB-4F7F-BD4F-A8A2-ACE3B19E5491}" srcOrd="1" destOrd="0" parTransId="{2C3C3FA1-AA17-F44D-9104-DBA6AC33F189}" sibTransId="{4174C456-CFFE-0D41-A4A5-8101D3458819}"/>
    <dgm:cxn modelId="{C2E6470E-6D8C-684F-BF59-81C418D42B89}" srcId="{10505F77-3304-374E-AE8F-0790E0912397}" destId="{D6BDA6D3-B53B-8A4D-AA13-843AD4F48615}" srcOrd="2" destOrd="0" parTransId="{A297975A-6036-0B4E-B349-4DC4120B9486}" sibTransId="{975A0FE6-B643-F247-B2D6-7AEB638DDB40}"/>
    <dgm:cxn modelId="{57CFC01F-271B-1C44-B88E-B53508D815B5}" srcId="{96006E99-1D4F-3242-9DE3-6F39163360B4}" destId="{7C2F12C8-AAC5-0946-8C31-3D66181674BC}" srcOrd="0" destOrd="0" parTransId="{6D644A7B-CC39-5942-BED8-124B4B5FE4E4}" sibTransId="{35724345-CE73-DD42-90C7-8ED5F67B9314}"/>
    <dgm:cxn modelId="{50557225-A2B7-7944-B960-C5F54FD8A2B2}" type="presOf" srcId="{10505F77-3304-374E-AE8F-0790E0912397}" destId="{D590C922-94BA-9F4D-B8F8-A8E428A9D936}" srcOrd="0" destOrd="1" presId="urn:microsoft.com/office/officeart/2005/8/layout/vList2"/>
    <dgm:cxn modelId="{64230026-F35E-484E-96B7-99AAD87B5218}" type="presOf" srcId="{7EBF4009-A9A6-5A44-B3C9-B43FC11DC5DA}" destId="{D590C922-94BA-9F4D-B8F8-A8E428A9D936}" srcOrd="0" destOrd="5" presId="urn:microsoft.com/office/officeart/2005/8/layout/vList2"/>
    <dgm:cxn modelId="{C5731229-423F-0A40-8697-FDB45A2FE7EE}" srcId="{7EBF4009-A9A6-5A44-B3C9-B43FC11DC5DA}" destId="{2936C287-6849-2D47-9F34-1559699D2FE4}" srcOrd="0" destOrd="0" parTransId="{DAB63FA4-13F3-F442-A848-B226281CF076}" sibTransId="{BE4A322B-57C7-FF4B-B4D4-F0D55A7FD288}"/>
    <dgm:cxn modelId="{B80E5035-F269-3849-955B-DE7ADAA9FC36}" srcId="{D9C02B27-90A5-4447-8F97-CA1FF4020D33}" destId="{7EBF4009-A9A6-5A44-B3C9-B43FC11DC5DA}" srcOrd="2" destOrd="0" parTransId="{A30BF236-3D51-9D4F-88D5-71515F8119ED}" sibTransId="{FAFFAF87-6B97-8E46-9777-0749931E2F2B}"/>
    <dgm:cxn modelId="{12CA5B43-61CF-0B4A-82DB-62D6FDA20E33}" type="presOf" srcId="{D6BDA6D3-B53B-8A4D-AA13-843AD4F48615}" destId="{D590C922-94BA-9F4D-B8F8-A8E428A9D936}" srcOrd="0" destOrd="4" presId="urn:microsoft.com/office/officeart/2005/8/layout/vList2"/>
    <dgm:cxn modelId="{CD26B664-0725-864D-A546-F0C6FD9E50BD}" type="presOf" srcId="{5D430FDB-4F7F-BD4F-A8A2-ACE3B19E5491}" destId="{71E57A2F-7FFD-0640-81DE-62B470CD78FC}" srcOrd="0" destOrd="1" presId="urn:microsoft.com/office/officeart/2005/8/layout/vList2"/>
    <dgm:cxn modelId="{B8DE8851-F7C1-FB42-A83C-BFD0783405C3}" type="presOf" srcId="{25FDB71C-6DE1-C942-A0FC-22E8CF8B5E0A}" destId="{D590C922-94BA-9F4D-B8F8-A8E428A9D936}" srcOrd="0" destOrd="7" presId="urn:microsoft.com/office/officeart/2005/8/layout/vList2"/>
    <dgm:cxn modelId="{7870C879-A540-1B41-BB4D-F8E5A852EA21}" srcId="{7C2F12C8-AAC5-0946-8C31-3D66181674BC}" destId="{CDAF1557-FB57-1B4F-9A30-DF2781A7EC13}" srcOrd="0" destOrd="0" parTransId="{1CD1455C-B4E9-B948-97CB-8030B6BBD61D}" sibTransId="{037DE8BC-6AE0-4940-A600-ADE5C3D93EF9}"/>
    <dgm:cxn modelId="{BF8E4F7B-0A44-9B41-9465-2B7608CA6FC0}" type="presOf" srcId="{7C2F12C8-AAC5-0946-8C31-3D66181674BC}" destId="{54E3C766-1B43-6F43-8ADC-A212F4EDFF69}" srcOrd="0" destOrd="0" presId="urn:microsoft.com/office/officeart/2005/8/layout/vList2"/>
    <dgm:cxn modelId="{49E2007C-38CC-364D-95AB-5521E0C219CA}" srcId="{10505F77-3304-374E-AE8F-0790E0912397}" destId="{7F6822FB-2DC8-D648-A9A4-9DD60DE95D50}" srcOrd="1" destOrd="0" parTransId="{84ACAC37-E2E2-0545-856D-931C01570186}" sibTransId="{9F22BB0C-5AE5-F940-9A70-23415763B841}"/>
    <dgm:cxn modelId="{6BA13C82-C183-E744-BB0D-30777294FEFE}" srcId="{7C2F12C8-AAC5-0946-8C31-3D66181674BC}" destId="{E756C69B-6CCD-B74A-BC25-CA43C42DA7DD}" srcOrd="2" destOrd="0" parTransId="{F3728384-8393-3649-86CF-55026B62ABA6}" sibTransId="{6DACFE5E-01E6-0544-8817-1F990047AB0A}"/>
    <dgm:cxn modelId="{6A382D83-FAED-A148-BD80-97FC5CE47D8D}" type="presOf" srcId="{CDAF1557-FB57-1B4F-9A30-DF2781A7EC13}" destId="{71E57A2F-7FFD-0640-81DE-62B470CD78FC}" srcOrd="0" destOrd="0" presId="urn:microsoft.com/office/officeart/2005/8/layout/vList2"/>
    <dgm:cxn modelId="{B7E1E689-D3C2-DA45-9197-F7F02EAA711D}" srcId="{D9C02B27-90A5-4447-8F97-CA1FF4020D33}" destId="{7DD4D1FB-0F79-0D40-A6E7-0DFCF615B3EB}" srcOrd="0" destOrd="0" parTransId="{555411BE-B0C4-E745-A299-7915D6F80C24}" sibTransId="{4D5136FE-01E3-A841-8A50-47AE0AAFD854}"/>
    <dgm:cxn modelId="{4018EE8C-48AD-8748-BEE9-7447CFF0B301}" type="presOf" srcId="{96006E99-1D4F-3242-9DE3-6F39163360B4}" destId="{E9498AE1-7B15-F246-9DCE-388813C61DAC}" srcOrd="0" destOrd="0" presId="urn:microsoft.com/office/officeart/2005/8/layout/vList2"/>
    <dgm:cxn modelId="{580382A6-2334-274E-A2C7-C5A4BB116520}" srcId="{7EBF4009-A9A6-5A44-B3C9-B43FC11DC5DA}" destId="{25FDB71C-6DE1-C942-A0FC-22E8CF8B5E0A}" srcOrd="1" destOrd="0" parTransId="{209BCC14-AEAD-0840-86B6-45821CE4C365}" sibTransId="{98675A00-AC56-AE46-B373-09F83E7F6494}"/>
    <dgm:cxn modelId="{7E0F3CCA-0F29-5A47-8F96-775F40155641}" type="presOf" srcId="{2936C287-6849-2D47-9F34-1559699D2FE4}" destId="{D590C922-94BA-9F4D-B8F8-A8E428A9D936}" srcOrd="0" destOrd="6" presId="urn:microsoft.com/office/officeart/2005/8/layout/vList2"/>
    <dgm:cxn modelId="{889262D5-2F38-A648-91F6-0F775E58EA12}" srcId="{96006E99-1D4F-3242-9DE3-6F39163360B4}" destId="{D9C02B27-90A5-4447-8F97-CA1FF4020D33}" srcOrd="1" destOrd="0" parTransId="{7391E8E2-7FBC-124B-AD02-63C259F482A1}" sibTransId="{F6F515F5-7819-7C41-A04C-EF749FF13BD4}"/>
    <dgm:cxn modelId="{88792EDA-ECC5-1C4B-9DFC-3FE78072AE55}" type="presOf" srcId="{F09FC2C1-D6A3-BA4E-B6FE-329562FB5756}" destId="{D590C922-94BA-9F4D-B8F8-A8E428A9D936}" srcOrd="0" destOrd="2" presId="urn:microsoft.com/office/officeart/2005/8/layout/vList2"/>
    <dgm:cxn modelId="{5DF430F2-EEF2-AD4D-B913-7E8C69DA9FAC}" type="presOf" srcId="{E756C69B-6CCD-B74A-BC25-CA43C42DA7DD}" destId="{71E57A2F-7FFD-0640-81DE-62B470CD78FC}" srcOrd="0" destOrd="2" presId="urn:microsoft.com/office/officeart/2005/8/layout/vList2"/>
    <dgm:cxn modelId="{6767B4FC-7690-E544-B7A1-D7CF298C3D1B}" type="presParOf" srcId="{E9498AE1-7B15-F246-9DCE-388813C61DAC}" destId="{54E3C766-1B43-6F43-8ADC-A212F4EDFF69}" srcOrd="0" destOrd="0" presId="urn:microsoft.com/office/officeart/2005/8/layout/vList2"/>
    <dgm:cxn modelId="{C66D0EE8-B0CC-5042-AB5F-C0A330D82FA9}" type="presParOf" srcId="{E9498AE1-7B15-F246-9DCE-388813C61DAC}" destId="{71E57A2F-7FFD-0640-81DE-62B470CD78FC}" srcOrd="1" destOrd="0" presId="urn:microsoft.com/office/officeart/2005/8/layout/vList2"/>
    <dgm:cxn modelId="{84B746C0-B7DB-D243-8844-6BE4B9E44A94}" type="presParOf" srcId="{E9498AE1-7B15-F246-9DCE-388813C61DAC}" destId="{FB1D61EA-5F46-5D48-8E74-B99F3FB640B3}" srcOrd="2" destOrd="0" presId="urn:microsoft.com/office/officeart/2005/8/layout/vList2"/>
    <dgm:cxn modelId="{9494CF28-62BD-BA41-BF2C-491F8802BFD6}" type="presParOf" srcId="{E9498AE1-7B15-F246-9DCE-388813C61DAC}" destId="{D590C922-94BA-9F4D-B8F8-A8E428A9D93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A91CA-40A7-F24E-8912-D4AAE15E7451}">
      <dsp:nvSpPr>
        <dsp:cNvPr id="0" name=""/>
        <dsp:cNvSpPr/>
      </dsp:nvSpPr>
      <dsp:spPr>
        <a:xfrm>
          <a:off x="3616" y="69853"/>
          <a:ext cx="3526453" cy="13989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baseline="0"/>
            <a:t>Build</a:t>
          </a:r>
          <a:endParaRPr lang="en-US" sz="3600" kern="1200"/>
        </a:p>
      </dsp:txBody>
      <dsp:txXfrm>
        <a:off x="3616" y="69853"/>
        <a:ext cx="3526453" cy="1398900"/>
      </dsp:txXfrm>
    </dsp:sp>
    <dsp:sp modelId="{94701F3D-C5AB-ED43-A43A-96F1573EBFF4}">
      <dsp:nvSpPr>
        <dsp:cNvPr id="0" name=""/>
        <dsp:cNvSpPr/>
      </dsp:nvSpPr>
      <dsp:spPr>
        <a:xfrm>
          <a:off x="3616" y="1468753"/>
          <a:ext cx="3526453" cy="375207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baseline="0" dirty="0">
              <a:latin typeface="Courier New" panose="02070309020205020404" pitchFamily="49" charset="0"/>
              <a:cs typeface="Courier New" panose="02070309020205020404" pitchFamily="49" charset="0"/>
            </a:rPr>
            <a:t>gulp build</a:t>
          </a:r>
          <a:endParaRPr lang="en-US" sz="1600" kern="1200" dirty="0">
            <a:latin typeface="Courier New" panose="02070309020205020404" pitchFamily="49" charset="0"/>
            <a:cs typeface="Courier New" panose="02070309020205020404" pitchFamily="49" charset="0"/>
          </a:endParaRPr>
        </a:p>
        <a:p>
          <a:pPr marL="228600" lvl="1" indent="-228600" algn="l" defTabSz="977900">
            <a:lnSpc>
              <a:spcPct val="90000"/>
            </a:lnSpc>
            <a:spcBef>
              <a:spcPct val="0"/>
            </a:spcBef>
            <a:spcAft>
              <a:spcPct val="15000"/>
            </a:spcAft>
            <a:buChar char="•"/>
          </a:pPr>
          <a:r>
            <a:rPr lang="en-US" sz="2200" kern="1200" baseline="0" dirty="0" err="1"/>
            <a:t>Transpiles</a:t>
          </a:r>
          <a:r>
            <a:rPr lang="en-US" sz="2200" kern="1200" baseline="0" dirty="0"/>
            <a:t> TypeScript to JavaScript</a:t>
          </a:r>
          <a:endParaRPr lang="en-US" sz="2200" kern="1200" dirty="0"/>
        </a:p>
        <a:p>
          <a:pPr marL="228600" lvl="1" indent="-228600" algn="l" defTabSz="977900">
            <a:lnSpc>
              <a:spcPct val="90000"/>
            </a:lnSpc>
            <a:spcBef>
              <a:spcPct val="0"/>
            </a:spcBef>
            <a:spcAft>
              <a:spcPct val="15000"/>
            </a:spcAft>
            <a:buChar char="•"/>
          </a:pPr>
          <a:r>
            <a:rPr lang="en-US" sz="2200" kern="1200" baseline="0"/>
            <a:t>Generates TypeScript type declarations</a:t>
          </a:r>
          <a:endParaRPr lang="en-US" sz="2200" kern="1200"/>
        </a:p>
        <a:p>
          <a:pPr marL="228600" lvl="1" indent="-228600" algn="l" defTabSz="977900">
            <a:lnSpc>
              <a:spcPct val="90000"/>
            </a:lnSpc>
            <a:spcBef>
              <a:spcPct val="0"/>
            </a:spcBef>
            <a:spcAft>
              <a:spcPct val="15000"/>
            </a:spcAft>
            <a:buChar char="•"/>
          </a:pPr>
          <a:r>
            <a:rPr lang="en-US" sz="2200" kern="1200" baseline="0" dirty="0" err="1"/>
            <a:t>Transpiles</a:t>
          </a:r>
          <a:r>
            <a:rPr lang="en-US" sz="2200" kern="1200" baseline="0" dirty="0"/>
            <a:t> SCSS to CSS</a:t>
          </a:r>
          <a:endParaRPr lang="en-US" sz="2200" kern="1200" dirty="0"/>
        </a:p>
        <a:p>
          <a:pPr marL="228600" lvl="1" indent="-228600" algn="l" defTabSz="977900">
            <a:lnSpc>
              <a:spcPct val="90000"/>
            </a:lnSpc>
            <a:spcBef>
              <a:spcPct val="0"/>
            </a:spcBef>
            <a:spcAft>
              <a:spcPct val="15000"/>
            </a:spcAft>
            <a:buChar char="•"/>
          </a:pPr>
          <a:r>
            <a:rPr lang="en-US" sz="2200" kern="1200" baseline="0" dirty="0"/>
            <a:t>Files added to /lib folder</a:t>
          </a:r>
          <a:endParaRPr lang="en-US" sz="2200" kern="1200" dirty="0"/>
        </a:p>
      </dsp:txBody>
      <dsp:txXfrm>
        <a:off x="3616" y="1468753"/>
        <a:ext cx="3526453" cy="3752071"/>
      </dsp:txXfrm>
    </dsp:sp>
    <dsp:sp modelId="{76F2FD95-1575-944F-B97E-E290885EA905}">
      <dsp:nvSpPr>
        <dsp:cNvPr id="0" name=""/>
        <dsp:cNvSpPr/>
      </dsp:nvSpPr>
      <dsp:spPr>
        <a:xfrm>
          <a:off x="4023773" y="69853"/>
          <a:ext cx="3526453" cy="13989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baseline="0"/>
            <a:t>Bundle</a:t>
          </a:r>
          <a:endParaRPr lang="en-US" sz="3600" kern="1200"/>
        </a:p>
      </dsp:txBody>
      <dsp:txXfrm>
        <a:off x="4023773" y="69853"/>
        <a:ext cx="3526453" cy="1398900"/>
      </dsp:txXfrm>
    </dsp:sp>
    <dsp:sp modelId="{35D0C4CB-977A-234C-8250-7907B6A18896}">
      <dsp:nvSpPr>
        <dsp:cNvPr id="0" name=""/>
        <dsp:cNvSpPr/>
      </dsp:nvSpPr>
      <dsp:spPr>
        <a:xfrm>
          <a:off x="4023773" y="1468753"/>
          <a:ext cx="3526453" cy="375207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baseline="0" dirty="0">
              <a:latin typeface="Courier New" panose="02070309020205020404" pitchFamily="49" charset="0"/>
              <a:cs typeface="Courier New" panose="02070309020205020404" pitchFamily="49" charset="0"/>
            </a:rPr>
            <a:t>gulp bundle [--ship | -p]</a:t>
          </a:r>
          <a:endParaRPr lang="en-US" sz="2200" kern="1200" dirty="0">
            <a:latin typeface="Courier New" panose="02070309020205020404" pitchFamily="49" charset="0"/>
            <a:cs typeface="Courier New" panose="02070309020205020404" pitchFamily="49" charset="0"/>
          </a:endParaRPr>
        </a:p>
        <a:p>
          <a:pPr marL="228600" lvl="1" indent="-228600" algn="l" defTabSz="977900">
            <a:lnSpc>
              <a:spcPct val="90000"/>
            </a:lnSpc>
            <a:spcBef>
              <a:spcPct val="0"/>
            </a:spcBef>
            <a:spcAft>
              <a:spcPct val="15000"/>
            </a:spcAft>
            <a:buChar char="•"/>
          </a:pPr>
          <a:r>
            <a:rPr lang="en-US" sz="2200" kern="1200" baseline="0" dirty="0"/>
            <a:t>Generates JavaScript bundle(s)</a:t>
          </a:r>
          <a:endParaRPr lang="en-US" sz="2200" kern="1200" dirty="0"/>
        </a:p>
        <a:p>
          <a:pPr marL="228600" lvl="1" indent="-228600" algn="l" defTabSz="977900">
            <a:lnSpc>
              <a:spcPct val="90000"/>
            </a:lnSpc>
            <a:spcBef>
              <a:spcPct val="0"/>
            </a:spcBef>
            <a:spcAft>
              <a:spcPct val="15000"/>
            </a:spcAft>
            <a:buChar char="•"/>
          </a:pPr>
          <a:r>
            <a:rPr lang="en-US" sz="2200" kern="1200" baseline="0"/>
            <a:t>Generates component manifest(s)</a:t>
          </a:r>
          <a:endParaRPr lang="en-US" sz="2200" kern="1200"/>
        </a:p>
        <a:p>
          <a:pPr marL="228600" lvl="1" indent="-228600" algn="l" defTabSz="977900">
            <a:lnSpc>
              <a:spcPct val="90000"/>
            </a:lnSpc>
            <a:spcBef>
              <a:spcPct val="0"/>
            </a:spcBef>
            <a:spcAft>
              <a:spcPct val="15000"/>
            </a:spcAft>
            <a:buChar char="•"/>
          </a:pPr>
          <a:r>
            <a:rPr lang="en-US" sz="2200" kern="1200" baseline="0" dirty="0"/>
            <a:t>Files added to /</a:t>
          </a:r>
          <a:r>
            <a:rPr lang="en-US" sz="2200" kern="1200" baseline="0" dirty="0" err="1"/>
            <a:t>dist</a:t>
          </a:r>
          <a:r>
            <a:rPr lang="en-US" sz="2200" kern="1200" baseline="0" dirty="0"/>
            <a:t> folder</a:t>
          </a:r>
          <a:endParaRPr lang="en-US" sz="2200" kern="1200" dirty="0"/>
        </a:p>
      </dsp:txBody>
      <dsp:txXfrm>
        <a:off x="4023773" y="1468753"/>
        <a:ext cx="3526453" cy="3752071"/>
      </dsp:txXfrm>
    </dsp:sp>
    <dsp:sp modelId="{B18F7E79-C1EE-C147-B91F-863D979C5188}">
      <dsp:nvSpPr>
        <dsp:cNvPr id="0" name=""/>
        <dsp:cNvSpPr/>
      </dsp:nvSpPr>
      <dsp:spPr>
        <a:xfrm>
          <a:off x="8043930" y="69853"/>
          <a:ext cx="3526453" cy="13989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baseline="0"/>
            <a:t>Package Solution</a:t>
          </a:r>
          <a:endParaRPr lang="en-US" sz="3600" kern="1200"/>
        </a:p>
      </dsp:txBody>
      <dsp:txXfrm>
        <a:off x="8043930" y="69853"/>
        <a:ext cx="3526453" cy="1398900"/>
      </dsp:txXfrm>
    </dsp:sp>
    <dsp:sp modelId="{2C4520AC-9D4A-BC47-AFD0-546668CFEF6C}">
      <dsp:nvSpPr>
        <dsp:cNvPr id="0" name=""/>
        <dsp:cNvSpPr/>
      </dsp:nvSpPr>
      <dsp:spPr>
        <a:xfrm>
          <a:off x="8043930" y="1468753"/>
          <a:ext cx="3526453" cy="3752071"/>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baseline="0" dirty="0"/>
            <a:t>gulp package-solution [--ship | -p]</a:t>
          </a:r>
          <a:endParaRPr lang="en-US" sz="2200" kern="1200" dirty="0"/>
        </a:p>
        <a:p>
          <a:pPr marL="228600" lvl="1" indent="-228600" algn="l" defTabSz="977900">
            <a:lnSpc>
              <a:spcPct val="90000"/>
            </a:lnSpc>
            <a:spcBef>
              <a:spcPct val="0"/>
            </a:spcBef>
            <a:spcAft>
              <a:spcPct val="15000"/>
            </a:spcAft>
            <a:buChar char="•"/>
          </a:pPr>
          <a:r>
            <a:rPr lang="en-US" sz="2200" kern="1200" baseline="0" dirty="0"/>
            <a:t>Generates all files needed for deployment to SharePoint</a:t>
          </a:r>
          <a:endParaRPr lang="en-US" sz="2200" kern="1200" dirty="0"/>
        </a:p>
        <a:p>
          <a:pPr marL="228600" lvl="1" indent="-228600" algn="l" defTabSz="977900">
            <a:lnSpc>
              <a:spcPct val="90000"/>
            </a:lnSpc>
            <a:spcBef>
              <a:spcPct val="0"/>
            </a:spcBef>
            <a:spcAft>
              <a:spcPct val="15000"/>
            </a:spcAft>
            <a:buChar char="•"/>
          </a:pPr>
          <a:r>
            <a:rPr lang="en-US" sz="2200" kern="1200" baseline="0"/>
            <a:t>Generates all files needed to run components</a:t>
          </a:r>
          <a:endParaRPr lang="en-US" sz="2200" kern="1200"/>
        </a:p>
        <a:p>
          <a:pPr marL="228600" lvl="1" indent="-228600" algn="l" defTabSz="977900">
            <a:lnSpc>
              <a:spcPct val="90000"/>
            </a:lnSpc>
            <a:spcBef>
              <a:spcPct val="0"/>
            </a:spcBef>
            <a:spcAft>
              <a:spcPct val="15000"/>
            </a:spcAft>
            <a:buChar char="•"/>
          </a:pPr>
          <a:r>
            <a:rPr lang="en-US" sz="2200" kern="1200" baseline="0"/>
            <a:t>Creates *.sppkg file</a:t>
          </a:r>
          <a:endParaRPr lang="en-US" sz="2200" kern="1200"/>
        </a:p>
        <a:p>
          <a:pPr marL="228600" lvl="1" indent="-228600" algn="l" defTabSz="977900">
            <a:lnSpc>
              <a:spcPct val="90000"/>
            </a:lnSpc>
            <a:spcBef>
              <a:spcPct val="0"/>
            </a:spcBef>
            <a:spcAft>
              <a:spcPct val="15000"/>
            </a:spcAft>
            <a:buChar char="•"/>
          </a:pPr>
          <a:r>
            <a:rPr lang="en-US" sz="2200" kern="1200" baseline="0" dirty="0"/>
            <a:t>Files added to /temp &amp; /</a:t>
          </a:r>
          <a:r>
            <a:rPr lang="en-US" sz="2200" kern="1200" baseline="0" dirty="0" err="1"/>
            <a:t>sharepoint</a:t>
          </a:r>
          <a:r>
            <a:rPr lang="en-US" sz="2200" kern="1200" baseline="0" dirty="0"/>
            <a:t> folder</a:t>
          </a:r>
          <a:endParaRPr lang="en-US" sz="2200" kern="1200" dirty="0"/>
        </a:p>
      </dsp:txBody>
      <dsp:txXfrm>
        <a:off x="8043930" y="1468753"/>
        <a:ext cx="3526453" cy="37520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61D45-1481-9A42-89DD-87DF65F638FE}">
      <dsp:nvSpPr>
        <dsp:cNvPr id="0" name=""/>
        <dsp:cNvSpPr/>
      </dsp:nvSpPr>
      <dsp:spPr>
        <a:xfrm>
          <a:off x="56" y="11001"/>
          <a:ext cx="5408358" cy="4896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Debug</a:t>
          </a:r>
          <a:endParaRPr lang="en-US" sz="1700" kern="1200"/>
        </a:p>
      </dsp:txBody>
      <dsp:txXfrm>
        <a:off x="56" y="11001"/>
        <a:ext cx="5408358" cy="489600"/>
      </dsp:txXfrm>
    </dsp:sp>
    <dsp:sp modelId="{BA0B0F0D-C1A2-A543-9D81-E0023AD41733}">
      <dsp:nvSpPr>
        <dsp:cNvPr id="0" name=""/>
        <dsp:cNvSpPr/>
      </dsp:nvSpPr>
      <dsp:spPr>
        <a:xfrm>
          <a:off x="56" y="500601"/>
          <a:ext cx="5408358" cy="223992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All generated files are left un-minified</a:t>
          </a:r>
          <a:endParaRPr lang="en-US" sz="1700" kern="1200"/>
        </a:p>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r>
            <a:rPr lang="en-US" sz="1700" kern="1200" baseline="0" dirty="0"/>
            <a:t>JavaScript source map files included in transpilation process</a:t>
          </a:r>
          <a:endParaRPr lang="en-US" sz="1700" kern="1200" dirty="0"/>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kern="1200" baseline="0" dirty="0"/>
            <a:t>Built files assumed to be loaded from local webserver (</a:t>
          </a:r>
          <a:r>
            <a:rPr lang="en-US" sz="1700" kern="1200" baseline="0" dirty="0">
              <a:hlinkClick xmlns:r="http://schemas.openxmlformats.org/officeDocument/2006/relationships" r:id="rId1"/>
            </a:rPr>
            <a:t>https://localhost:4321</a:t>
          </a:r>
          <a:r>
            <a:rPr lang="en-US" sz="1700" kern="1200" baseline="0" dirty="0"/>
            <a:t>) </a:t>
          </a:r>
          <a:endParaRPr lang="en-US" sz="1700" kern="1200" dirty="0"/>
        </a:p>
      </dsp:txBody>
      <dsp:txXfrm>
        <a:off x="56" y="500601"/>
        <a:ext cx="5408358" cy="2239920"/>
      </dsp:txXfrm>
    </dsp:sp>
    <dsp:sp modelId="{76D433C0-C87B-D14C-B89F-71B23EF48152}">
      <dsp:nvSpPr>
        <dsp:cNvPr id="0" name=""/>
        <dsp:cNvSpPr/>
      </dsp:nvSpPr>
      <dsp:spPr>
        <a:xfrm>
          <a:off x="6165585" y="11001"/>
          <a:ext cx="5408358" cy="4896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Production</a:t>
          </a:r>
          <a:endParaRPr lang="en-US" sz="1700" kern="1200"/>
        </a:p>
      </dsp:txBody>
      <dsp:txXfrm>
        <a:off x="6165585" y="11001"/>
        <a:ext cx="5408358" cy="489600"/>
      </dsp:txXfrm>
    </dsp:sp>
    <dsp:sp modelId="{EDE7B1CE-9F65-5145-BD39-D2B7300D4AEA}">
      <dsp:nvSpPr>
        <dsp:cNvPr id="0" name=""/>
        <dsp:cNvSpPr/>
      </dsp:nvSpPr>
      <dsp:spPr>
        <a:xfrm>
          <a:off x="6165585" y="500601"/>
          <a:ext cx="5408358" cy="223992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All files minified</a:t>
          </a:r>
          <a:endParaRPr lang="en-US" sz="1700" kern="1200"/>
        </a:p>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r>
            <a:rPr lang="en-US" sz="1700" kern="1200" baseline="0" dirty="0"/>
            <a:t>No JavaScript source map files generated</a:t>
          </a:r>
          <a:endParaRPr lang="en-US" sz="1700" kern="1200" dirty="0"/>
        </a:p>
        <a:p>
          <a:pPr marL="171450" lvl="1" indent="-171450" algn="l" defTabSz="755650">
            <a:lnSpc>
              <a:spcPct val="90000"/>
            </a:lnSpc>
            <a:spcBef>
              <a:spcPct val="0"/>
            </a:spcBef>
            <a:spcAft>
              <a:spcPct val="15000"/>
            </a:spcAft>
            <a:buChar char="•"/>
          </a:pPr>
          <a:endParaRPr lang="en-US" sz="1700" kern="1200"/>
        </a:p>
        <a:p>
          <a:pPr marL="171450" lvl="1" indent="-171450" algn="l" defTabSz="755650">
            <a:lnSpc>
              <a:spcPct val="90000"/>
            </a:lnSpc>
            <a:spcBef>
              <a:spcPct val="0"/>
            </a:spcBef>
            <a:spcAft>
              <a:spcPct val="15000"/>
            </a:spcAft>
            <a:buChar char="•"/>
          </a:pPr>
          <a:r>
            <a:rPr lang="en-US" sz="1700" kern="1200" baseline="0" dirty="0"/>
            <a:t>Built files assumed to be loaded from ultimate production locations (CDN)</a:t>
          </a:r>
          <a:endParaRPr lang="en-US" sz="1700" kern="1200" dirty="0"/>
        </a:p>
      </dsp:txBody>
      <dsp:txXfrm>
        <a:off x="6165585" y="500601"/>
        <a:ext cx="5408358" cy="2239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3C766-1B43-6F43-8ADC-A212F4EDFF69}">
      <dsp:nvSpPr>
        <dsp:cNvPr id="0" name=""/>
        <dsp:cNvSpPr/>
      </dsp:nvSpPr>
      <dsp:spPr>
        <a:xfrm>
          <a:off x="0" y="2690"/>
          <a:ext cx="1157400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SharePoint package (*.sppkg) always deployed to SharePoint App Catalog</a:t>
          </a:r>
          <a:endParaRPr lang="en-US" sz="1800" kern="1200"/>
        </a:p>
      </dsp:txBody>
      <dsp:txXfrm>
        <a:off x="22617" y="25307"/>
        <a:ext cx="11528766" cy="418086"/>
      </dsp:txXfrm>
    </dsp:sp>
    <dsp:sp modelId="{71E57A2F-7FFD-0640-81DE-62B470CD78FC}">
      <dsp:nvSpPr>
        <dsp:cNvPr id="0" name=""/>
        <dsp:cNvSpPr/>
      </dsp:nvSpPr>
      <dsp:spPr>
        <a:xfrm>
          <a:off x="0" y="466010"/>
          <a:ext cx="1157400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747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Tenant-scoped App Catalog</a:t>
          </a:r>
          <a:endParaRPr lang="en-US" sz="1400" kern="1200" dirty="0"/>
        </a:p>
        <a:p>
          <a:pPr marL="114300" lvl="1" indent="-114300" algn="l" defTabSz="622300">
            <a:lnSpc>
              <a:spcPct val="90000"/>
            </a:lnSpc>
            <a:spcBef>
              <a:spcPct val="0"/>
            </a:spcBef>
            <a:spcAft>
              <a:spcPct val="20000"/>
            </a:spcAft>
            <a:buChar char="•"/>
          </a:pPr>
          <a:r>
            <a:rPr lang="en-US" sz="1400" kern="1200" baseline="0" dirty="0"/>
            <a:t>Site Collection-scoped App Catalog</a:t>
          </a:r>
          <a:endParaRPr lang="en-US" sz="1400" kern="1200" dirty="0"/>
        </a:p>
        <a:p>
          <a:pPr marL="114300" lvl="1" indent="-114300" algn="l" defTabSz="622300">
            <a:lnSpc>
              <a:spcPct val="90000"/>
            </a:lnSpc>
            <a:spcBef>
              <a:spcPct val="0"/>
            </a:spcBef>
            <a:spcAft>
              <a:spcPct val="20000"/>
            </a:spcAft>
            <a:buChar char="•"/>
          </a:pPr>
          <a:endParaRPr lang="en-US" sz="1400" kern="1200" dirty="0"/>
        </a:p>
      </dsp:txBody>
      <dsp:txXfrm>
        <a:off x="0" y="466010"/>
        <a:ext cx="11574000" cy="782460"/>
      </dsp:txXfrm>
    </dsp:sp>
    <dsp:sp modelId="{FB1D61EA-5F46-5D48-8E74-B99F3FB640B3}">
      <dsp:nvSpPr>
        <dsp:cNvPr id="0" name=""/>
        <dsp:cNvSpPr/>
      </dsp:nvSpPr>
      <dsp:spPr>
        <a:xfrm>
          <a:off x="0" y="1248470"/>
          <a:ext cx="1157400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a:t>Component executable files deployed to hosting location</a:t>
          </a:r>
          <a:endParaRPr lang="en-US" sz="1800" kern="1200"/>
        </a:p>
      </dsp:txBody>
      <dsp:txXfrm>
        <a:off x="22617" y="1271087"/>
        <a:ext cx="11528766" cy="418086"/>
      </dsp:txXfrm>
    </dsp:sp>
    <dsp:sp modelId="{D590C922-94BA-9F4D-B8F8-A8E428A9D936}">
      <dsp:nvSpPr>
        <dsp:cNvPr id="0" name=""/>
        <dsp:cNvSpPr/>
      </dsp:nvSpPr>
      <dsp:spPr>
        <a:xfrm>
          <a:off x="0" y="1711790"/>
          <a:ext cx="11574000" cy="20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747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Must be accessible to all users of the site</a:t>
          </a:r>
          <a:endParaRPr lang="en-US" sz="1400" kern="1200"/>
        </a:p>
        <a:p>
          <a:pPr marL="114300" lvl="1" indent="-114300" algn="l" defTabSz="622300">
            <a:lnSpc>
              <a:spcPct val="90000"/>
            </a:lnSpc>
            <a:spcBef>
              <a:spcPct val="0"/>
            </a:spcBef>
            <a:spcAft>
              <a:spcPct val="20000"/>
            </a:spcAft>
            <a:buChar char="•"/>
          </a:pPr>
          <a:r>
            <a:rPr lang="en-US" sz="1400" kern="1200" baseline="0" dirty="0"/>
            <a:t>Multiple manual options:</a:t>
          </a:r>
          <a:endParaRPr lang="en-US" sz="1400" kern="1200" dirty="0"/>
        </a:p>
        <a:p>
          <a:pPr marL="228600" lvl="2" indent="-114300" algn="l" defTabSz="622300">
            <a:lnSpc>
              <a:spcPct val="90000"/>
            </a:lnSpc>
            <a:spcBef>
              <a:spcPct val="0"/>
            </a:spcBef>
            <a:spcAft>
              <a:spcPct val="20000"/>
            </a:spcAft>
            <a:buChar char="•"/>
          </a:pPr>
          <a:r>
            <a:rPr lang="en-US" sz="1400" kern="1200" baseline="0"/>
            <a:t>Office 365 CDN</a:t>
          </a:r>
          <a:endParaRPr lang="en-US" sz="1400" kern="1200"/>
        </a:p>
        <a:p>
          <a:pPr marL="228600" lvl="2" indent="-114300" algn="l" defTabSz="622300">
            <a:lnSpc>
              <a:spcPct val="90000"/>
            </a:lnSpc>
            <a:spcBef>
              <a:spcPct val="0"/>
            </a:spcBef>
            <a:spcAft>
              <a:spcPct val="20000"/>
            </a:spcAft>
            <a:buChar char="•"/>
          </a:pPr>
          <a:r>
            <a:rPr lang="en-US" sz="1400" kern="1200" baseline="0"/>
            <a:t>Azure CDN</a:t>
          </a:r>
          <a:endParaRPr lang="en-US" sz="1400" kern="1200"/>
        </a:p>
        <a:p>
          <a:pPr marL="228600" lvl="2" indent="-114300" algn="l" defTabSz="622300">
            <a:lnSpc>
              <a:spcPct val="90000"/>
            </a:lnSpc>
            <a:spcBef>
              <a:spcPct val="0"/>
            </a:spcBef>
            <a:spcAft>
              <a:spcPct val="20000"/>
            </a:spcAft>
            <a:buChar char="•"/>
          </a:pPr>
          <a:r>
            <a:rPr lang="en-US" sz="1400" kern="1200" baseline="0"/>
            <a:t>Public / internal URL</a:t>
          </a:r>
          <a:endParaRPr lang="en-US" sz="1400" kern="1200"/>
        </a:p>
        <a:p>
          <a:pPr marL="114300" lvl="1" indent="-114300" algn="l" defTabSz="622300">
            <a:lnSpc>
              <a:spcPct val="90000"/>
            </a:lnSpc>
            <a:spcBef>
              <a:spcPct val="0"/>
            </a:spcBef>
            <a:spcAft>
              <a:spcPct val="20000"/>
            </a:spcAft>
            <a:buChar char="•"/>
          </a:pPr>
          <a:r>
            <a:rPr lang="en-US" sz="1400" kern="1200" baseline="0"/>
            <a:t>Leverage the includeClientAssets in the project’s package-solution.json file</a:t>
          </a:r>
          <a:endParaRPr lang="en-US" sz="1400" kern="1200"/>
        </a:p>
        <a:p>
          <a:pPr marL="228600" lvl="2" indent="-114300" algn="l" defTabSz="622300">
            <a:lnSpc>
              <a:spcPct val="90000"/>
            </a:lnSpc>
            <a:spcBef>
              <a:spcPct val="0"/>
            </a:spcBef>
            <a:spcAft>
              <a:spcPct val="20000"/>
            </a:spcAft>
            <a:buChar char="•"/>
          </a:pPr>
          <a:r>
            <a:rPr lang="en-US" sz="1400" kern="1200" baseline="0"/>
            <a:t>Includes executable files in the *.sppkg</a:t>
          </a:r>
          <a:endParaRPr lang="en-US" sz="1400" kern="1200"/>
        </a:p>
        <a:p>
          <a:pPr marL="228600" lvl="2" indent="-114300" algn="l" defTabSz="622300">
            <a:lnSpc>
              <a:spcPct val="90000"/>
            </a:lnSpc>
            <a:spcBef>
              <a:spcPct val="0"/>
            </a:spcBef>
            <a:spcAft>
              <a:spcPct val="20000"/>
            </a:spcAft>
            <a:buChar char="•"/>
          </a:pPr>
          <a:r>
            <a:rPr lang="en-US" sz="1400" kern="1200" baseline="0" dirty="0"/>
            <a:t>Automatically deployed to Office 365 tenant’s CDN’s</a:t>
          </a:r>
          <a:endParaRPr lang="en-US" sz="1400" kern="1200" dirty="0"/>
        </a:p>
      </dsp:txBody>
      <dsp:txXfrm>
        <a:off x="0" y="1711790"/>
        <a:ext cx="11574000" cy="20865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SharePoint Framework</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9/27/2020 7:07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SharePoint Framework</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9/27/2020 7:07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 developer tenant is no different than a normal production tenant. Microsoft provides developers, through the Office Developer Program to get access to a developer tenant. The developer tenant same thing you would normally get when you purchase Office 365 licenses.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[!TIP]</a:t>
            </a:r>
          </a:p>
          <a:p>
            <a:r>
              <a:rPr lang="en-US" sz="900" b="0" kern="1200" dirty="0">
                <a:solidFill>
                  <a:schemeClr val="tx1"/>
                </a:solidFill>
                <a:effectLst/>
                <a:latin typeface="Segoe UI Light" pitchFamily="34" charset="0"/>
                <a:ea typeface="+mn-ea"/>
                <a:cs typeface="+mn-cs"/>
              </a:rPr>
              <a:t>&gt; Sign up for the Office Developer Program at [https://</a:t>
            </a:r>
            <a:r>
              <a:rPr lang="en-US" sz="900" b="0" kern="1200" dirty="0" err="1">
                <a:solidFill>
                  <a:schemeClr val="tx1"/>
                </a:solidFill>
                <a:effectLst/>
                <a:latin typeface="Segoe UI Light" pitchFamily="34" charset="0"/>
                <a:ea typeface="+mn-ea"/>
                <a:cs typeface="+mn-cs"/>
              </a:rPr>
              <a:t>aka.ms</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offdp</a:t>
            </a:r>
            <a:r>
              <a:rPr lang="en-US" sz="900" b="0" kern="1200" dirty="0">
                <a:solidFill>
                  <a:schemeClr val="tx1"/>
                </a:solidFill>
                <a:effectLst/>
                <a:latin typeface="Segoe UI Light" pitchFamily="34" charset="0"/>
                <a:ea typeface="+mn-ea"/>
                <a:cs typeface="+mn-cs"/>
              </a:rPr>
              <a:t>](</a:t>
            </a:r>
            <a:r>
              <a:rPr lang="en-US" sz="900" b="0" u="sng" kern="1200" dirty="0">
                <a:solidFill>
                  <a:schemeClr val="tx1"/>
                </a:solidFill>
                <a:effectLst/>
                <a:latin typeface="Segoe UI Light" pitchFamily="34" charset="0"/>
                <a:ea typeface="+mn-ea"/>
                <a:cs typeface="+mn-cs"/>
              </a:rPr>
              <a:t>https://</a:t>
            </a:r>
            <a:r>
              <a:rPr lang="en-US" sz="900" b="0" u="sng" kern="1200" dirty="0" err="1">
                <a:solidFill>
                  <a:schemeClr val="tx1"/>
                </a:solidFill>
                <a:effectLst/>
                <a:latin typeface="Segoe UI Light" pitchFamily="34" charset="0"/>
                <a:ea typeface="+mn-ea"/>
                <a:cs typeface="+mn-cs"/>
              </a:rPr>
              <a:t>aka.ms</a:t>
            </a:r>
            <a:r>
              <a:rPr lang="en-US" sz="900" b="0" u="sng" kern="1200" dirty="0">
                <a:solidFill>
                  <a:schemeClr val="tx1"/>
                </a:solidFill>
                <a:effectLst/>
                <a:latin typeface="Segoe UI Light" pitchFamily="34" charset="0"/>
                <a:ea typeface="+mn-ea"/>
                <a:cs typeface="+mn-cs"/>
              </a:rPr>
              <a:t>/</a:t>
            </a:r>
            <a:r>
              <a:rPr lang="en-US" sz="900" b="0" u="sng" kern="1200" dirty="0" err="1">
                <a:solidFill>
                  <a:schemeClr val="tx1"/>
                </a:solidFill>
                <a:effectLst/>
                <a:latin typeface="Segoe UI Light" pitchFamily="34" charset="0"/>
                <a:ea typeface="+mn-ea"/>
                <a:cs typeface="+mn-cs"/>
              </a:rPr>
              <a:t>offdp</a:t>
            </a:r>
            <a:r>
              <a:rPr lang="en-US" sz="900" b="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73189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 have a developer tenant, you need to create an App Catalog site. The App Catalog is where you deploy your custom packages that contain your components that you want to test or share with others in your organization. You can think of it like the SharePoint Store in a sense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664497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You then need to create a modern site collection for testing your custom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All SharePoint modern sites have something called the </a:t>
            </a:r>
            <a:r>
              <a:rPr lang="en-US" sz="900" b="0" i="1" kern="1200" dirty="0">
                <a:solidFill>
                  <a:schemeClr val="tx1"/>
                </a:solidFill>
                <a:effectLst/>
                <a:latin typeface="Segoe UI Light" pitchFamily="34" charset="0"/>
                <a:ea typeface="+mn-ea"/>
                <a:cs typeface="+mn-cs"/>
              </a:rPr>
              <a:t>*workbench*</a:t>
            </a:r>
            <a:r>
              <a:rPr lang="en-US" sz="900" b="0" kern="1200" dirty="0">
                <a:solidFill>
                  <a:schemeClr val="tx1"/>
                </a:solidFill>
                <a:effectLst/>
                <a:latin typeface="Segoe UI Light" pitchFamily="34" charset="0"/>
                <a:ea typeface="+mn-ea"/>
                <a:cs typeface="+mn-cs"/>
              </a:rPr>
              <a:t>. The workbench is where you can test your components when they're going to be running up in SharePoint Online sites. From the workbench, you can work with live data from the SharePoint REST API.</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24114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45976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what you need to install on your development environment to start creating SharePoint Framework components.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has adopted the open-source tooling for the foundation of SharePoint Framework development. Three categories to explore when it comes to open-source tooling &amp; libraries related to the SharePoint Framework are as follows: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build process &amp; tooling</a:t>
            </a:r>
          </a:p>
          <a:p>
            <a:r>
              <a:rPr lang="en-US" sz="900" b="0" kern="1200" dirty="0">
                <a:solidFill>
                  <a:schemeClr val="tx1"/>
                </a:solidFill>
                <a:effectLst/>
                <a:latin typeface="Segoe UI Light" pitchFamily="34" charset="0"/>
                <a:ea typeface="+mn-ea"/>
                <a:cs typeface="+mn-cs"/>
              </a:rPr>
              <a:t>- web frameworks</a:t>
            </a:r>
          </a:p>
          <a:p>
            <a:r>
              <a:rPr lang="en-US" sz="900" b="0" kern="1200" dirty="0">
                <a:solidFill>
                  <a:schemeClr val="tx1"/>
                </a:solidFill>
                <a:effectLst/>
                <a:latin typeface="Segoe UI Light" pitchFamily="34" charset="0"/>
                <a:ea typeface="+mn-ea"/>
                <a:cs typeface="+mn-cs"/>
              </a:rPr>
              <a:t>- code editors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the build process and tooling first. Yeoman is used to replace the new project experience that traditional server-side SharePoint developers are familiar with in Visual Studio.</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Gulp is a task runner that replaces the tool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in .NET solutions. This is used to run various tasks, like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TypeScript to JavaScript, creating JavaScript bundles and SharePoint packages.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Node.js is the underlying runtime used by all applications. The tools we're covering in this section are all built on top of Node.js. Node.js is required to run them, just like the .NET Framework is required to run .NET apps.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NPM is used as the package manager and you'll use it to install global tools and reusable code in your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Webpack is used to combine all the JavaScript and CSS files in your project into a single JavaScript bundle. Bundles are the recommended way to deploy client-side applications for performance reasons.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These are tools that are not built and provided by Microsoft, rather they're maintained by the community and are all open-source tools. One benefit of using these tools is that they are cross platform, so the same tools can be used regardless if your development environment is Windows, MacOS, or Linux.</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Web frameworks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building client-side applications, developers commonly use web frameworks. The SharePoint Framework doesn't limit you to any specific framework. You can use any of the popular web frameworks in your projects including React, Angular, Knockout, or </a:t>
            </a:r>
            <a:r>
              <a:rPr lang="en-US" sz="900" b="0" kern="1200" dirty="0" err="1">
                <a:solidFill>
                  <a:schemeClr val="tx1"/>
                </a:solidFill>
                <a:effectLst/>
                <a:latin typeface="Segoe UI Light" pitchFamily="34" charset="0"/>
                <a:ea typeface="+mn-ea"/>
                <a:cs typeface="+mn-cs"/>
              </a:rPr>
              <a:t>Vue.js</a:t>
            </a:r>
            <a:r>
              <a:rPr lang="en-US" sz="900" b="0" kern="1200" dirty="0">
                <a:solidFill>
                  <a:schemeClr val="tx1"/>
                </a:solidFill>
                <a:effectLst/>
                <a:latin typeface="Segoe UI Light" pitchFamily="34" charset="0"/>
                <a:ea typeface="+mn-ea"/>
                <a:cs typeface="+mn-cs"/>
              </a:rPr>
              <a:t>. You can even use the popular jQuery library in your custom apps.</a:t>
            </a:r>
          </a:p>
          <a:p>
            <a:br>
              <a:rPr lang="en-US" sz="900" b="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 Code editors</a:t>
            </a: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You'll also want to get a code editor to develop your project. Most developers are use Visual Studio Code by Microsoft. It's a lightweight version of Visual Studio and is just a text editor that understands TypeScript and can be customized using extensions.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However, you aren't limited to Visual Studio Code. You can choose a different editor if you wanted to. Something as simple as notepad, Atom, Sublime, or WebStorm will work as well. It doesn't matter what you use as all development is done though text editors.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Framework development toolchain is a significant change from the traditional server-side SharePoint development experience. Let's look at the two development toolchains to see how they're compare and contrast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top row is the server-side tool comparison, starting with the Microsoft IIS web server. This includes the .NET Framework, NuGet used for package management,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 used for running build and packaging tasks, C# as the development language and Visual Studio for the development experience.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bottom row represents the SharePoint Framework tools. Notice the lines drawn between the tools so you can see how the two compare.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Let's look at each of the tools used in the SharePoint Framework development and build toolchain.</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209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Node.js is a JavaScript runtime for running JavaScript on devices outside of the browser. Its a wrapper to the V8 JavaScript engine from the Chromium open-source browser project with some extra APIs that allow the V8 engine to run outside of the browser. This enables JavaScript to run on desktops, laptops, servers, and other devices.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[!NOTE]</a:t>
            </a:r>
          </a:p>
          <a:p>
            <a:r>
              <a:rPr lang="en-US" sz="900" b="0" kern="1200" dirty="0">
                <a:solidFill>
                  <a:schemeClr val="tx1"/>
                </a:solidFill>
                <a:effectLst/>
                <a:latin typeface="Segoe UI Light" pitchFamily="34" charset="0"/>
                <a:ea typeface="+mn-ea"/>
                <a:cs typeface="+mn-cs"/>
              </a:rPr>
              <a:t>&gt; Chromium is the project both of the browsers Google Chrome and Microsoft Edge are based on.</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the context of the SharePoint Framework, Node.js is needed as its the runtime for the development and build tools previously covered. The SharePoint Framework doesn't require you to become a Node.js developer, but you need to install it so the apps in the development and build toolchain will run.</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Node.js serves the same role as the .NET Framework.</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124016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NPM is a package manager for Node.js-based projects and is included with the Node.js installation. Its one of many package managers that can download and install packages from the </a:t>
            </a:r>
            <a:r>
              <a:rPr lang="en-US" sz="900" b="0" kern="1200" dirty="0" err="1">
                <a:solidFill>
                  <a:schemeClr val="tx1"/>
                </a:solidFill>
                <a:effectLst/>
                <a:latin typeface="Segoe UI Light" pitchFamily="34" charset="0"/>
                <a:ea typeface="+mn-ea"/>
                <a:cs typeface="+mn-cs"/>
              </a:rPr>
              <a:t>npmjs.org</a:t>
            </a:r>
            <a:r>
              <a:rPr lang="en-US" sz="900" b="0" kern="1200" dirty="0">
                <a:solidFill>
                  <a:schemeClr val="tx1"/>
                </a:solidFill>
                <a:effectLst/>
                <a:latin typeface="Segoe UI Light" pitchFamily="34" charset="0"/>
                <a:ea typeface="+mn-ea"/>
                <a:cs typeface="+mn-cs"/>
              </a:rPr>
              <a:t> registry.</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NPM serves the same role as NuGet.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49986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When building server-side SharePoint components using the Add-in model or as features or solutions, developers used Visual Studio to create and develop the project. The first step in these models is to create a project using the </a:t>
            </a:r>
            <a:r>
              <a:rPr lang="en-US" sz="900" b="0" i="1" kern="1200" dirty="0">
                <a:solidFill>
                  <a:schemeClr val="tx1"/>
                </a:solidFill>
                <a:effectLst/>
                <a:latin typeface="Segoe UI Light" pitchFamily="34" charset="0"/>
                <a:ea typeface="+mn-ea"/>
                <a:cs typeface="+mn-cs"/>
              </a:rPr>
              <a:t>*New Project*</a:t>
            </a:r>
            <a:r>
              <a:rPr lang="en-US" sz="900" b="0" kern="1200" dirty="0">
                <a:solidFill>
                  <a:schemeClr val="tx1"/>
                </a:solidFill>
                <a:effectLst/>
                <a:latin typeface="Segoe UI Light" pitchFamily="34" charset="0"/>
                <a:ea typeface="+mn-ea"/>
                <a:cs typeface="+mn-cs"/>
              </a:rPr>
              <a:t> wizard experience. This wizard collects information about the project and then scaffolds the project by creating folders, files, and customizing the files based on the responses to the questions.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Visual Studio Code doesn't have this </a:t>
            </a:r>
            <a:r>
              <a:rPr lang="en-US" sz="900" b="0" i="1" kern="1200" dirty="0">
                <a:solidFill>
                  <a:schemeClr val="tx1"/>
                </a:solidFill>
                <a:effectLst/>
                <a:latin typeface="Segoe UI Light" pitchFamily="34" charset="0"/>
                <a:ea typeface="+mn-ea"/>
                <a:cs typeface="+mn-cs"/>
              </a:rPr>
              <a:t>*New Project*</a:t>
            </a:r>
            <a:r>
              <a:rPr lang="en-US" sz="900" b="0" kern="1200" dirty="0">
                <a:solidFill>
                  <a:schemeClr val="tx1"/>
                </a:solidFill>
                <a:effectLst/>
                <a:latin typeface="Segoe UI Light" pitchFamily="34" charset="0"/>
                <a:ea typeface="+mn-ea"/>
                <a:cs typeface="+mn-cs"/>
              </a:rPr>
              <a:t> wizard experience. To simplify project creation, Yeoman is used to create the project.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Yeoman is a scaffolding engine that runs generators. A generator defines the set of questions and understands how to scaffold a new project or modify existing projects.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Microsoft provides a generator to scaffold SharePoint Framework projects, both new projects and to add components to existing projects.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300424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09857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Gulp is the task runner we use to do different tasks in our development and build process. Gulp executes tasks that are written in JavaScript. You'll use gulp to do things like building your project and </a:t>
            </a:r>
            <a:r>
              <a:rPr lang="en-US" sz="900" b="0" kern="1200" dirty="0" err="1">
                <a:solidFill>
                  <a:schemeClr val="tx1"/>
                </a:solidFill>
                <a:effectLst/>
                <a:latin typeface="Segoe UI Light" pitchFamily="34" charset="0"/>
                <a:ea typeface="+mn-ea"/>
                <a:cs typeface="+mn-cs"/>
              </a:rPr>
              <a:t>transpiling</a:t>
            </a:r>
            <a:r>
              <a:rPr lang="en-US" sz="900" b="0" kern="1200" dirty="0">
                <a:solidFill>
                  <a:schemeClr val="tx1"/>
                </a:solidFill>
                <a:effectLst/>
                <a:latin typeface="Segoe UI Light" pitchFamily="34" charset="0"/>
                <a:ea typeface="+mn-ea"/>
                <a:cs typeface="+mn-cs"/>
              </a:rPr>
              <a:t> the SAAS files to CSS and TypeScript to JavaScript. You'll use other tasks to combine the resulting files into bundles &amp; package the resulting files into a SharePoint package file used for deployment.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Gulp serves the same role as </a:t>
            </a:r>
            <a:r>
              <a:rPr lang="en-US" sz="900" b="0" kern="1200" dirty="0" err="1">
                <a:solidFill>
                  <a:schemeClr val="tx1"/>
                </a:solidFill>
                <a:effectLst/>
                <a:latin typeface="Segoe UI Light" pitchFamily="34" charset="0"/>
                <a:ea typeface="+mn-ea"/>
                <a:cs typeface="+mn-cs"/>
              </a:rPr>
              <a:t>MSBuild</a:t>
            </a:r>
            <a:r>
              <a:rPr lang="en-US" sz="900" b="0" kern="1200" dirty="0">
                <a:solidFill>
                  <a:schemeClr val="tx1"/>
                </a:solidFill>
                <a:effectLst/>
                <a:latin typeface="Segoe UI Light" pitchFamily="34" charset="0"/>
                <a:ea typeface="+mn-ea"/>
                <a:cs typeface="+mn-cs"/>
              </a:rPr>
              <a: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TypeScript is the language that you're going to write your SharePoint Framework projects with. Its super set of JavaScript with extra capabilities it to make JavaScript development easier to manage.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If you aren't familiar with JavaScript or you're not familiar with TypeScript, think of it as like a C# flavor to JavaScript. TypeScript's most popular features are type checking, the ability to use classes, and future features coming to JavaScript but not yet implemented or available except in preview.</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Similar to C# based projects, you don't deploy TypeScript to production. Rather its used to create intermediate files. The output of TypeScript is JavaScript, similar to how the output of C# is intermediate language (IL).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compared to the server-side toolchain, TypeScript serves the same role as C#.</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79837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494814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9607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about the different components in a SharePoint Framework project, and get an overview of the build and deployment process.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understand the important folders and files in a project, let's look at the build toolchain and flow for a SharePoint Framework project. This scenario will focus on a project that contains a web part component. Other types of components, such as extensions and libraries, may involve a slightly different process or step.</a:t>
            </a:r>
          </a:p>
          <a:p>
            <a:endParaRPr lang="en-US" dirty="0"/>
          </a:p>
          <a:p>
            <a:r>
              <a:rPr lang="en-US" dirty="0"/>
              <a:t>In the figure above, the first column covers configuring your development environment for SharePoint Framework development by installing all the necessary dependencies. You then create the project using the Yeoman generator for the SharePoint Framework and develop your component.</a:t>
            </a:r>
          </a:p>
          <a:p>
            <a:endParaRPr lang="en-US" dirty="0"/>
          </a:p>
          <a:p>
            <a:r>
              <a:rPr lang="en-US" dirty="0"/>
              <a:t>Moving onto the second column, test your component in the local or hosted workbench by executing the command `gulp serve` from the command line from the root folder of the project. This task will build, bundle, start the local web server, launch the default browser, and navigate to the local workbench. Here you can add your web part to the local workbench's page to test it.</a:t>
            </a:r>
          </a:p>
          <a:p>
            <a:endParaRPr lang="en-US" dirty="0"/>
          </a:p>
          <a:p>
            <a:r>
              <a:rPr lang="en-US" dirty="0"/>
              <a:t>You can also test it in the hosted workbench by using the same browser and navigating to the hosted workbench. The hosted workbench will load the component from your local web server in the browser.</a:t>
            </a:r>
          </a:p>
          <a:p>
            <a:endParaRPr lang="en-US" dirty="0"/>
          </a:p>
          <a:p>
            <a:r>
              <a:rPr lang="en-US" dirty="0"/>
              <a:t>Follow standard development practices by iterating the component until you settle with the final version of your component that is ready to deploy.</a:t>
            </a:r>
          </a:p>
          <a:p>
            <a:endParaRPr lang="en-US" dirty="0"/>
          </a:p>
          <a:p>
            <a:r>
              <a:rPr lang="en-US" dirty="0"/>
              <a:t>The third column represents the deployment process. You'll first re-bundle the component using the `gulp bundle --ship` command that recreates the bundle for production. Next, create the deployable SharePoint package using the `gulp package-solution --ship` command. This command generates the **\*.</a:t>
            </a:r>
            <a:r>
              <a:rPr lang="en-US" dirty="0" err="1"/>
              <a:t>sppkg</a:t>
            </a:r>
            <a:r>
              <a:rPr lang="en-US" dirty="0"/>
              <a:t>** file.</a:t>
            </a:r>
          </a:p>
          <a:p>
            <a:endParaRPr lang="en-US" dirty="0"/>
          </a:p>
          <a:p>
            <a:r>
              <a:rPr lang="en-US" dirty="0"/>
              <a:t>Finally, Upload the SharePoint package to your tenant's or site collection's App Catalog site. At this point, the app can be installed in a site collection that will add the web part to the web part toolbox where it can be added to a page in edit mode.</a:t>
            </a:r>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22581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Yeoman generator for the SharePoint Framework creates the scaffolding (*folders &amp; files*) for a new SharePoint Framework project. After building the project the first time, you'll see even more folders and files present. Just like a .NET Framework project, some of the generated files are temporary and should not be kept in source control. </a:t>
            </a:r>
          </a:p>
          <a:p>
            <a:endParaRPr lang="en-US" dirty="0"/>
          </a:p>
          <a:p>
            <a:r>
              <a:rPr lang="en-US" dirty="0"/>
              <a:t>Let's look at the folders in a newly created and built SharePoint Framework project:</a:t>
            </a:r>
          </a:p>
          <a:p>
            <a:endParaRPr lang="en-US" dirty="0"/>
          </a:p>
          <a:p>
            <a:pPr marL="171450" indent="-171450">
              <a:buFont typeface="Arial" panose="020B0604020202020204" pitchFamily="34" charset="0"/>
              <a:buChar char="•"/>
            </a:pPr>
            <a:r>
              <a:rPr lang="en-US" dirty="0"/>
              <a:t>**.</a:t>
            </a:r>
            <a:r>
              <a:rPr lang="en-US" dirty="0" err="1"/>
              <a:t>vscode</a:t>
            </a:r>
            <a:r>
              <a:rPr lang="en-US" dirty="0"/>
              <a:t>**: This folder contains contains Visual Studio Code specific files.</a:t>
            </a:r>
          </a:p>
          <a:p>
            <a:pPr marL="171450" indent="-171450">
              <a:buFont typeface="Arial" panose="020B0604020202020204" pitchFamily="34" charset="0"/>
              <a:buChar char="•"/>
            </a:pPr>
            <a:r>
              <a:rPr lang="en-US" dirty="0"/>
              <a:t>**config**: This folder contains configuration files used by the project's various build tasks. You'll edit these files as necessary depending on the types of components you're creating and for specific situations, such as the site to test extensions or adding references to external libraries.</a:t>
            </a:r>
          </a:p>
          <a:p>
            <a:pPr marL="171450" indent="-171450">
              <a:buFont typeface="Arial" panose="020B0604020202020204" pitchFamily="34" charset="0"/>
              <a:buChar char="•"/>
            </a:pPr>
            <a:r>
              <a:rPr lang="en-US" dirty="0"/>
              <a:t>**</a:t>
            </a:r>
            <a:r>
              <a:rPr lang="en-US" dirty="0" err="1"/>
              <a:t>dist</a:t>
            </a:r>
            <a:r>
              <a:rPr lang="en-US" dirty="0"/>
              <a:t>**: This folder, created automatically when you bundle the project, contains the JavaScript bundle &amp; manifest created by the build process that will be used in deployment. </a:t>
            </a:r>
          </a:p>
          <a:p>
            <a:pPr marL="171450" indent="-171450">
              <a:buFont typeface="Arial" panose="020B0604020202020204" pitchFamily="34" charset="0"/>
              <a:buChar char="•"/>
            </a:pPr>
            <a:r>
              <a:rPr lang="en-US" dirty="0"/>
              <a:t>**lib**: This folder, created automatically when you build the project, contains the temporary files generated from the compilation and transpilation of TypeScript to JavaScript and SCSS to CSS files.</a:t>
            </a:r>
          </a:p>
          <a:p>
            <a:pPr marL="171450" indent="-171450">
              <a:buFont typeface="Arial" panose="020B0604020202020204" pitchFamily="34" charset="0"/>
              <a:buChar char="•"/>
            </a:pPr>
            <a:r>
              <a:rPr lang="en-US" dirty="0"/>
              <a:t>**</a:t>
            </a:r>
            <a:r>
              <a:rPr lang="en-US" dirty="0" err="1"/>
              <a:t>node_modules</a:t>
            </a:r>
            <a:r>
              <a:rPr lang="en-US" dirty="0"/>
              <a:t>**: This folder is created automatically when installing package dependencies using the `</a:t>
            </a:r>
            <a:r>
              <a:rPr lang="en-US" dirty="0" err="1"/>
              <a:t>npm</a:t>
            </a:r>
            <a:r>
              <a:rPr lang="en-US" dirty="0"/>
              <a:t> install` command.</a:t>
            </a:r>
          </a:p>
          <a:p>
            <a:pPr marL="171450" indent="-171450">
              <a:buFont typeface="Arial" panose="020B0604020202020204" pitchFamily="34" charset="0"/>
              <a:buChar char="•"/>
            </a:pPr>
            <a:r>
              <a:rPr lang="en-US" dirty="0"/>
              <a:t>**</a:t>
            </a:r>
            <a:r>
              <a:rPr lang="en-US" dirty="0" err="1"/>
              <a:t>src</a:t>
            </a:r>
            <a:r>
              <a:rPr lang="en-US" dirty="0"/>
              <a:t>**: This folder contains all the source code for your project.</a:t>
            </a:r>
          </a:p>
          <a:p>
            <a:pPr marL="171450" indent="-171450">
              <a:buFont typeface="Arial" panose="020B0604020202020204" pitchFamily="34" charset="0"/>
              <a:buChar char="•"/>
            </a:pPr>
            <a:r>
              <a:rPr lang="en-US" dirty="0"/>
              <a:t>**temp**: This folder, created automatically when you test the project, contains files used by the local development web server.</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&gt; [!NOTE]</a:t>
            </a:r>
          </a:p>
          <a:p>
            <a:pPr marL="0" indent="0">
              <a:buFont typeface="Arial" panose="020B0604020202020204" pitchFamily="34" charset="0"/>
              <a:buNone/>
            </a:pPr>
            <a:r>
              <a:rPr lang="en-US" dirty="0"/>
              <a:t>&gt; The **</a:t>
            </a:r>
            <a:r>
              <a:rPr lang="en-US" dirty="0" err="1"/>
              <a:t>dist</a:t>
            </a:r>
            <a:r>
              <a:rPr lang="en-US" dirty="0"/>
              <a:t>**, **lib**, **</a:t>
            </a:r>
            <a:r>
              <a:rPr lang="en-US" dirty="0" err="1"/>
              <a:t>node_modules</a:t>
            </a:r>
            <a:r>
              <a:rPr lang="en-US" dirty="0"/>
              <a:t>**, and **temp** folders should not be committed to your source control solution because they are automatically generated by the build process and when installing or restoring dependencies.</a:t>
            </a:r>
          </a:p>
          <a:p>
            <a:pPr marL="0" indent="0">
              <a:buFont typeface="Arial" panose="020B0604020202020204" pitchFamily="34" charset="0"/>
              <a:buNone/>
            </a:pPr>
            <a:r>
              <a:rPr lang="en-US" dirty="0"/>
              <a:t>&gt;</a:t>
            </a:r>
          </a:p>
          <a:p>
            <a:pPr marL="0" indent="0">
              <a:buFont typeface="Arial" panose="020B0604020202020204" pitchFamily="34" charset="0"/>
              <a:buNone/>
            </a:pPr>
            <a:r>
              <a:rPr lang="en-US" dirty="0"/>
              <a:t>&gt; These folders are similar to the **bin**, **obj**, and **packages** folder generated in a .NET project.</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45298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When you are creating web parts, the Yeoman generator for the SharePoint Framework will create a web part class file and add it to your project. This file is located within in the **./</a:t>
            </a:r>
            <a:r>
              <a:rPr lang="en-US" sz="900" b="0" i="0" kern="1200" dirty="0" err="1">
                <a:solidFill>
                  <a:schemeClr val="tx1"/>
                </a:solidFill>
                <a:effectLst/>
                <a:latin typeface="Segoe UI Light" pitchFamily="34" charset="0"/>
                <a:ea typeface="+mn-ea"/>
                <a:cs typeface="+mn-cs"/>
              </a:rPr>
              <a:t>src</a:t>
            </a:r>
            <a:r>
              <a:rPr lang="en-US" sz="900" b="0" i="0" kern="1200" dirty="0">
                <a:solidFill>
                  <a:schemeClr val="tx1"/>
                </a:solidFill>
                <a:effectLst/>
                <a:latin typeface="Segoe UI Light" pitchFamily="34" charset="0"/>
                <a:ea typeface="+mn-ea"/>
                <a:cs typeface="+mn-cs"/>
              </a:rPr>
              <a:t>/webparts/\[</a:t>
            </a:r>
            <a:r>
              <a:rPr lang="en-US" sz="900" b="0" i="0" kern="1200" dirty="0" err="1">
                <a:solidFill>
                  <a:schemeClr val="tx1"/>
                </a:solidFill>
                <a:effectLst/>
                <a:latin typeface="Segoe UI Light" pitchFamily="34" charset="0"/>
                <a:ea typeface="+mn-ea"/>
                <a:cs typeface="+mn-cs"/>
              </a:rPr>
              <a:t>webpartName</a:t>
            </a:r>
            <a:r>
              <a:rPr lang="en-US" sz="900" b="0" i="0" kern="1200" dirty="0">
                <a:solidFill>
                  <a:schemeClr val="tx1"/>
                </a:solidFill>
                <a:effectLst/>
                <a:latin typeface="Segoe UI Light" pitchFamily="34" charset="0"/>
                <a:ea typeface="+mn-ea"/>
                <a:cs typeface="+mn-cs"/>
              </a:rPr>
              <a:t>\]** folder. The name of the web part is added to the folder and the class' file name.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This file defines the main entry point for the web part and extend the `</a:t>
            </a:r>
            <a:r>
              <a:rPr lang="en-US" sz="900" b="0" i="0" kern="1200" dirty="0" err="1">
                <a:solidFill>
                  <a:schemeClr val="tx1"/>
                </a:solidFill>
                <a:effectLst/>
                <a:latin typeface="Segoe UI Light" pitchFamily="34" charset="0"/>
                <a:ea typeface="+mn-ea"/>
                <a:cs typeface="+mn-cs"/>
              </a:rPr>
              <a:t>BaseClientSideWebPart</a:t>
            </a:r>
            <a:r>
              <a:rPr lang="en-US" sz="900" b="0" i="0" kern="1200" dirty="0">
                <a:solidFill>
                  <a:schemeClr val="tx1"/>
                </a:solidFill>
                <a:effectLst/>
                <a:latin typeface="Segoe UI Light" pitchFamily="34" charset="0"/>
                <a:ea typeface="+mn-ea"/>
                <a:cs typeface="+mn-cs"/>
              </a:rPr>
              <a:t>` class. All client-side web parts must extend from this base class.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web part file will contain both the web part class and in interface. The interface defines the nonstandard public properties on the web part and are persisted when the web part is saved or published from edit mode.</a:t>
            </a:r>
          </a:p>
          <a:p>
            <a:endParaRPr lang="en-US" sz="900" b="0" i="0" kern="1200" dirty="0" err="1">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017153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web part manifest file, **\*.</a:t>
            </a:r>
            <a:r>
              <a:rPr lang="en-US" sz="900" b="0" i="0" kern="1200" dirty="0" err="1">
                <a:solidFill>
                  <a:schemeClr val="tx1"/>
                </a:solidFill>
                <a:effectLst/>
                <a:latin typeface="Segoe UI Light" pitchFamily="34" charset="0"/>
                <a:ea typeface="+mn-ea"/>
                <a:cs typeface="+mn-cs"/>
              </a:rPr>
              <a:t>manifest.json</a:t>
            </a:r>
            <a:r>
              <a:rPr lang="en-US" sz="900" b="0" i="0" kern="1200" dirty="0">
                <a:solidFill>
                  <a:schemeClr val="tx1"/>
                </a:solidFill>
                <a:effectLst/>
                <a:latin typeface="Segoe UI Light" pitchFamily="34" charset="0"/>
                <a:ea typeface="+mn-ea"/>
                <a:cs typeface="+mn-cs"/>
              </a:rPr>
              <a:t>**, is located in the same folder as the web part class. It contains metadata for the web part that include things such as the web part's ID, alias, the type of component, and its version.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Web parts will also contain a section for `</a:t>
            </a:r>
            <a:r>
              <a:rPr lang="en-US" sz="900" b="0" i="0" kern="1200" dirty="0" err="1">
                <a:solidFill>
                  <a:schemeClr val="tx1"/>
                </a:solidFill>
                <a:effectLst/>
                <a:latin typeface="Segoe UI Light" pitchFamily="34" charset="0"/>
                <a:ea typeface="+mn-ea"/>
                <a:cs typeface="+mn-cs"/>
              </a:rPr>
              <a:t>preconfiguredEntries</a:t>
            </a:r>
            <a:r>
              <a:rPr lang="en-US" sz="900" b="0" i="0" kern="1200" dirty="0">
                <a:solidFill>
                  <a:schemeClr val="tx1"/>
                </a:solidFill>
                <a:effectLst/>
                <a:latin typeface="Segoe UI Light" pitchFamily="34" charset="0"/>
                <a:ea typeface="+mn-ea"/>
                <a:cs typeface="+mn-cs"/>
              </a:rPr>
              <a:t>` that are the default values for the public properties set on the web part when it is added to a new page.</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99527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000000"/>
                </a:solidFill>
                <a:effectLst/>
                <a:latin typeface="Consolas" panose="020B0609020204030204" pitchFamily="49" charset="0"/>
              </a:rPr>
              <a:t>CSS modules address a challenge you may have when working with client-side solutions</a:t>
            </a:r>
            <a:r>
              <a:rPr lang="en-US" dirty="0"/>
              <a:t>. CSS classes can be used to not only set the styles of an element on the page, but can also override other CSS classes. If a CSS class name is present on the page more than once, the last one will override any settings on previously defined classes. </a:t>
            </a:r>
            <a:r>
              <a:rPr lang="en-US" b="0" dirty="0">
                <a:solidFill>
                  <a:srgbClr val="000000"/>
                </a:solidFill>
                <a:effectLst/>
                <a:latin typeface="Consolas" panose="020B0609020204030204" pitchFamily="49" charset="0"/>
              </a:rPr>
              <a:t>For example, having different web parts that use the same CSS class name on the same page can impact the rendering of each web part.</a:t>
            </a:r>
          </a:p>
          <a:p>
            <a:endParaRPr lang="en-US" dirty="0"/>
          </a:p>
          <a:p>
            <a:r>
              <a:rPr lang="en-US" dirty="0"/>
              <a:t>CSS modules address this challenge by creating a globally unique name for each CSS class. A class named `.</a:t>
            </a:r>
            <a:r>
              <a:rPr lang="en-US" dirty="0" err="1"/>
              <a:t>helloWorld</a:t>
            </a:r>
            <a:r>
              <a:rPr lang="en-US" dirty="0"/>
              <a:t>` is translated to `.helloWorld_da83fer` for example. The hash at the end of the class name is unique to that web part project.</a:t>
            </a:r>
          </a:p>
          <a:p>
            <a:endParaRPr lang="en-US" dirty="0"/>
          </a:p>
          <a:p>
            <a:r>
              <a:rPr lang="en-US" dirty="0"/>
              <a:t>The SharePoint Framework build toolchain handles the complexities of generating these class names and referencing them in the your web part.</a:t>
            </a:r>
          </a:p>
          <a:p>
            <a:endParaRPr lang="en-US" dirty="0"/>
          </a:p>
          <a:p>
            <a:r>
              <a:rPr lang="en-US" dirty="0"/>
              <a:t>You define your classes in a SASS file. The class names can use **</a:t>
            </a:r>
            <a:r>
              <a:rPr lang="en-US" dirty="0" err="1"/>
              <a:t>camelCasing</a:t>
            </a:r>
            <a:r>
              <a:rPr lang="en-US" dirty="0"/>
              <a:t>** but not **kebab-casing** for the CSS module process to work. The SharePoint Framework build pipeline generates JavaScript and TypeScript type definitions for all the classes that map to the generated class names. In your web part, you will import the style object, `import styles from './</a:t>
            </a:r>
            <a:r>
              <a:rPr lang="en-US" dirty="0" err="1"/>
              <a:t>HelloWorldWebPart.module.scss</a:t>
            </a:r>
            <a:r>
              <a:rPr lang="en-US" dirty="0"/>
              <a:t>';`, and then reference the styles as a real TypeScript object: </a:t>
            </a:r>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14856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what the SharePoint Framework is and how to configure your developer environment.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project is built &amp; compiled, the SharePoint Framework build process will do two things with this file. </a:t>
            </a:r>
          </a:p>
          <a:p>
            <a:endParaRPr lang="en-US" dirty="0"/>
          </a:p>
          <a:p>
            <a:r>
              <a:rPr lang="en-US" dirty="0"/>
              <a:t>First, it will compile the SCSS =&gt; CSS for use in the browser. </a:t>
            </a:r>
          </a:p>
          <a:p>
            <a:endParaRPr lang="en-US" dirty="0"/>
          </a:p>
          <a:p>
            <a:r>
              <a:rPr lang="en-US" dirty="0"/>
              <a:t>Then, it will generate two additional files. </a:t>
            </a:r>
          </a:p>
          <a:p>
            <a:endParaRPr lang="en-US" dirty="0"/>
          </a:p>
          <a:p>
            <a:r>
              <a:rPr lang="en-US" dirty="0"/>
              <a:t>One is a JavaScript file that exports a single object with the name/value properties will have the CSS module local unique names as the values for the class names that are the properties. The other file is a TypeScript declaration file that contains an interface of this file. Using these two files you can import them into your web part and reference the friendly class names rather than the generated CSS local module names.</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561192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**./config/</a:t>
            </a:r>
            <a:r>
              <a:rPr lang="en-US" sz="900" b="0" i="0" kern="1200" dirty="0" err="1">
                <a:solidFill>
                  <a:schemeClr val="tx1"/>
                </a:solidFill>
                <a:effectLst/>
                <a:latin typeface="Segoe UI Light" pitchFamily="34" charset="0"/>
                <a:ea typeface="+mn-ea"/>
                <a:cs typeface="+mn-cs"/>
              </a:rPr>
              <a:t>config.json</a:t>
            </a:r>
            <a:r>
              <a:rPr lang="en-US" sz="900" b="0" i="0" kern="1200" dirty="0">
                <a:solidFill>
                  <a:schemeClr val="tx1"/>
                </a:solidFill>
                <a:effectLst/>
                <a:latin typeface="Segoe UI Light" pitchFamily="34" charset="0"/>
                <a:ea typeface="+mn-ea"/>
                <a:cs typeface="+mn-cs"/>
              </a:rPr>
              <a:t>** file contains information about your JavaScript bundles, external dependencies, and localized resources.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`bundles` node enables developers to control the name of the bundle file created by the bundling process and what components are included in the bundle. Each component is listed by the primary JavaScript file that contains the component and the component's manifest. These values are used by the SharePoint Framework's bundling process when it configures webpack on each build.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&gt; [!NOTE]</a:t>
            </a:r>
          </a:p>
          <a:p>
            <a:r>
              <a:rPr lang="en-US" sz="900" b="0" i="0" kern="1200" dirty="0">
                <a:solidFill>
                  <a:schemeClr val="tx1"/>
                </a:solidFill>
                <a:effectLst/>
                <a:latin typeface="Segoe UI Light" pitchFamily="34" charset="0"/>
                <a:ea typeface="+mn-ea"/>
                <a:cs typeface="+mn-cs"/>
              </a:rPr>
              <a:t>&gt; Webpack, another open-source tool, is included in each project's dependencies and is entirely managed by the build process. There is nothing for the developer to install or configure.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`externals` node is where you can define external libraries that you don't want to be included in the resulting bundle created by Webpack. For example, if our component used the popular library jQuery, you shouldn't include it as part of the bundle. Instead, the external library should be loaded from an external CDN prior to loading the component bundle on the page. In this case, you'd add the jQuery CDN reference to the `externals` node. During the bundling process, when Webpack sees a reference to jQuery, it will ignore it and not include it in the bundle. In addition, the component's manifest will be modified to instruct the module loader in at runtime to load jQuery prior to loading the component's bundle. </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17886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Framework development and build toolchain includes numerous tasks developers will need to run in order to build, package, deploy, and configure their projects and environments. These tasks are executed using the popular open-source tool </a:t>
            </a:r>
            <a:r>
              <a:rPr lang="en-US" sz="900" b="1" kern="1200" dirty="0">
                <a:solidFill>
                  <a:schemeClr val="tx1"/>
                </a:solidFill>
                <a:effectLst/>
                <a:latin typeface="Segoe UI Light" pitchFamily="34" charset="0"/>
                <a:ea typeface="+mn-ea"/>
                <a:cs typeface="+mn-cs"/>
              </a:rPr>
              <a:t>**Gulp**</a:t>
            </a:r>
            <a:r>
              <a:rPr lang="en-US" sz="900" b="0" kern="1200" dirty="0">
                <a:solidFill>
                  <a:schemeClr val="tx1"/>
                </a:solidFill>
                <a:effectLst/>
                <a:latin typeface="Segoe UI Light" pitchFamily="34" charset="0"/>
                <a:ea typeface="+mn-ea"/>
                <a:cs typeface="+mn-cs"/>
              </a:rPr>
              <a:t>. Microsoft has created and included multiple tasks in every project to perform the following tasks: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**clean**</a:t>
            </a:r>
            <a:r>
              <a:rPr lang="en-US" sz="900" b="0" kern="1200" dirty="0">
                <a:solidFill>
                  <a:schemeClr val="tx1"/>
                </a:solidFill>
                <a:effectLst/>
                <a:latin typeface="Segoe UI Light" pitchFamily="34" charset="0"/>
                <a:ea typeface="+mn-ea"/>
                <a:cs typeface="+mn-cs"/>
              </a:rPr>
              <a:t>: This task deletes deletes the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dist</a:t>
            </a:r>
            <a:r>
              <a:rPr lang="en-US" sz="900" b="1" kern="1200" dirty="0">
                <a:solidFill>
                  <a:schemeClr val="tx1"/>
                </a:solidFill>
                <a:effectLst/>
                <a:latin typeface="Segoe UI Light" pitchFamily="34" charset="0"/>
                <a:ea typeface="+mn-ea"/>
                <a:cs typeface="+mn-cs"/>
              </a:rPr>
              <a:t>**</a:t>
            </a:r>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**lib**</a:t>
            </a:r>
            <a:r>
              <a:rPr lang="en-US" sz="900" b="0" kern="1200" dirty="0">
                <a:solidFill>
                  <a:schemeClr val="tx1"/>
                </a:solidFill>
                <a:effectLst/>
                <a:latin typeface="Segoe UI Light" pitchFamily="34" charset="0"/>
                <a:ea typeface="+mn-ea"/>
                <a:cs typeface="+mn-cs"/>
              </a:rPr>
              <a:t>, and </a:t>
            </a:r>
            <a:r>
              <a:rPr lang="en-US" sz="900" b="1" kern="1200" dirty="0">
                <a:solidFill>
                  <a:schemeClr val="tx1"/>
                </a:solidFill>
                <a:effectLst/>
                <a:latin typeface="Segoe UI Light" pitchFamily="34" charset="0"/>
                <a:ea typeface="+mn-ea"/>
                <a:cs typeface="+mn-cs"/>
              </a:rPr>
              <a:t>**temp**</a:t>
            </a:r>
            <a:r>
              <a:rPr lang="en-US" sz="900" b="0" kern="1200" dirty="0">
                <a:solidFill>
                  <a:schemeClr val="tx1"/>
                </a:solidFill>
                <a:effectLst/>
                <a:latin typeface="Segoe UI Light" pitchFamily="34" charset="0"/>
                <a:ea typeface="+mn-ea"/>
                <a:cs typeface="+mn-cs"/>
              </a:rPr>
              <a:t> folders created from building and bundling the project.</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**build**</a:t>
            </a:r>
            <a:r>
              <a:rPr lang="en-US" sz="900" b="0" kern="1200" dirty="0">
                <a:solidFill>
                  <a:schemeClr val="tx1"/>
                </a:solidFill>
                <a:effectLst/>
                <a:latin typeface="Segoe UI Light" pitchFamily="34" charset="0"/>
                <a:ea typeface="+mn-ea"/>
                <a:cs typeface="+mn-cs"/>
              </a:rPr>
              <a:t>: This task will </a:t>
            </a:r>
            <a:r>
              <a:rPr lang="en-US" sz="900" b="0" kern="1200" dirty="0" err="1">
                <a:solidFill>
                  <a:schemeClr val="tx1"/>
                </a:solidFill>
                <a:effectLst/>
                <a:latin typeface="Segoe UI Light" pitchFamily="34" charset="0"/>
                <a:ea typeface="+mn-ea"/>
                <a:cs typeface="+mn-cs"/>
              </a:rPr>
              <a:t>transpile</a:t>
            </a:r>
            <a:r>
              <a:rPr lang="en-US" sz="900" b="0" kern="1200" dirty="0">
                <a:solidFill>
                  <a:schemeClr val="tx1"/>
                </a:solidFill>
                <a:effectLst/>
                <a:latin typeface="Segoe UI Light" pitchFamily="34" charset="0"/>
                <a:ea typeface="+mn-ea"/>
                <a:cs typeface="+mn-cs"/>
              </a:rPr>
              <a:t> all TypeScript to JavaScript and all SASS to CSS files. These temporary files are built to the </a:t>
            </a:r>
            <a:r>
              <a:rPr lang="en-US" sz="900" b="1" kern="1200" dirty="0">
                <a:solidFill>
                  <a:schemeClr val="tx1"/>
                </a:solidFill>
                <a:effectLst/>
                <a:latin typeface="Segoe UI Light" pitchFamily="34" charset="0"/>
                <a:ea typeface="+mn-ea"/>
                <a:cs typeface="+mn-cs"/>
              </a:rPr>
              <a:t>**lib**</a:t>
            </a:r>
            <a:r>
              <a:rPr lang="en-US" sz="900" b="0" kern="1200" dirty="0">
                <a:solidFill>
                  <a:schemeClr val="tx1"/>
                </a:solidFill>
                <a:effectLst/>
                <a:latin typeface="Segoe UI Light" pitchFamily="34" charset="0"/>
                <a:ea typeface="+mn-ea"/>
                <a:cs typeface="+mn-cs"/>
              </a:rPr>
              <a:t> folder.</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**bundle**</a:t>
            </a:r>
            <a:r>
              <a:rPr lang="en-US" sz="900" b="0" kern="1200" dirty="0">
                <a:solidFill>
                  <a:schemeClr val="tx1"/>
                </a:solidFill>
                <a:effectLst/>
                <a:latin typeface="Segoe UI Light" pitchFamily="34" charset="0"/>
                <a:ea typeface="+mn-ea"/>
                <a:cs typeface="+mn-cs"/>
              </a:rPr>
              <a:t>: This ask will run the </a:t>
            </a:r>
            <a:r>
              <a:rPr lang="en-US" sz="900" b="1" kern="1200" dirty="0">
                <a:solidFill>
                  <a:schemeClr val="tx1"/>
                </a:solidFill>
                <a:effectLst/>
                <a:latin typeface="Segoe UI Light" pitchFamily="34" charset="0"/>
                <a:ea typeface="+mn-ea"/>
                <a:cs typeface="+mn-cs"/>
              </a:rPr>
              <a:t>**build**</a:t>
            </a:r>
            <a:r>
              <a:rPr lang="en-US" sz="900" b="0" kern="1200" dirty="0">
                <a:solidFill>
                  <a:schemeClr val="tx1"/>
                </a:solidFill>
                <a:effectLst/>
                <a:latin typeface="Segoe UI Light" pitchFamily="34" charset="0"/>
                <a:ea typeface="+mn-ea"/>
                <a:cs typeface="+mn-cs"/>
              </a:rPr>
              <a:t> task and then create JavaScript bundle(s) with Webpack using the files from the build task.</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**dev-deploy**</a:t>
            </a:r>
            <a:r>
              <a:rPr lang="en-US" sz="900" b="0" kern="1200" dirty="0">
                <a:solidFill>
                  <a:schemeClr val="tx1"/>
                </a:solidFill>
                <a:effectLst/>
                <a:latin typeface="Segoe UI Light" pitchFamily="34" charset="0"/>
                <a:ea typeface="+mn-ea"/>
                <a:cs typeface="+mn-cs"/>
              </a:rPr>
              <a:t> &amp; </a:t>
            </a:r>
            <a:r>
              <a:rPr lang="en-US" sz="900" b="1" kern="1200" dirty="0">
                <a:solidFill>
                  <a:schemeClr val="tx1"/>
                </a:solidFill>
                <a:effectLst/>
                <a:latin typeface="Segoe UI Light" pitchFamily="34" charset="0"/>
                <a:ea typeface="+mn-ea"/>
                <a:cs typeface="+mn-cs"/>
              </a:rPr>
              <a:t>**deploy-azure-storage**</a:t>
            </a:r>
            <a:r>
              <a:rPr lang="en-US" sz="900" b="0" kern="1200" dirty="0">
                <a:solidFill>
                  <a:schemeClr val="tx1"/>
                </a:solidFill>
                <a:effectLst/>
                <a:latin typeface="Segoe UI Light" pitchFamily="34" charset="0"/>
                <a:ea typeface="+mn-ea"/>
                <a:cs typeface="+mn-cs"/>
              </a:rPr>
              <a:t>: These tasks upload the production manifest and JavaScript bundles to the Azure storage blob specified in the </a:t>
            </a:r>
            <a:r>
              <a:rPr lang="en-US" sz="900" b="1" kern="1200" dirty="0">
                <a:solidFill>
                  <a:schemeClr val="tx1"/>
                </a:solidFill>
                <a:effectLst/>
                <a:latin typeface="Segoe UI Light" pitchFamily="34" charset="0"/>
                <a:ea typeface="+mn-ea"/>
                <a:cs typeface="+mn-cs"/>
              </a:rPr>
              <a:t>**./config/deploy-azure-</a:t>
            </a:r>
            <a:r>
              <a:rPr lang="en-US" sz="900" b="1" kern="1200" dirty="0" err="1">
                <a:solidFill>
                  <a:schemeClr val="tx1"/>
                </a:solidFill>
                <a:effectLst/>
                <a:latin typeface="Segoe UI Light" pitchFamily="34" charset="0"/>
                <a:ea typeface="+mn-ea"/>
                <a:cs typeface="+mn-cs"/>
              </a:rPr>
              <a:t>storage.json</a:t>
            </a:r>
            <a:r>
              <a:rPr lang="en-US" sz="900" b="1" kern="1200" dirty="0">
                <a:solidFill>
                  <a:schemeClr val="tx1"/>
                </a:solidFill>
                <a:effectLst/>
                <a:latin typeface="Segoe UI Light" pitchFamily="34" charset="0"/>
                <a:ea typeface="+mn-ea"/>
                <a:cs typeface="+mn-cs"/>
              </a:rPr>
              <a:t>**</a:t>
            </a:r>
            <a:r>
              <a:rPr lang="en-US" sz="900" b="0" kern="1200" dirty="0">
                <a:solidFill>
                  <a:schemeClr val="tx1"/>
                </a:solidFill>
                <a:effectLst/>
                <a:latin typeface="Segoe UI Light" pitchFamily="34" charset="0"/>
                <a:ea typeface="+mn-ea"/>
                <a:cs typeface="+mn-cs"/>
              </a:rPr>
              <a:t> configuration file when you've elected to use the Azure CDN to host and serve your files.</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**package-solution**</a:t>
            </a:r>
            <a:r>
              <a:rPr lang="en-US" sz="900" b="0" kern="1200" dirty="0">
                <a:solidFill>
                  <a:schemeClr val="tx1"/>
                </a:solidFill>
                <a:effectLst/>
                <a:latin typeface="Segoe UI Light" pitchFamily="34" charset="0"/>
                <a:ea typeface="+mn-ea"/>
                <a:cs typeface="+mn-cs"/>
              </a:rPr>
              <a:t>: This task will create a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sppkg</a:t>
            </a:r>
            <a:r>
              <a:rPr lang="en-US" sz="900" b="1" kern="1200" dirty="0">
                <a:solidFill>
                  <a:schemeClr val="tx1"/>
                </a:solidFill>
                <a:effectLst/>
                <a:latin typeface="Segoe UI Light" pitchFamily="34" charset="0"/>
                <a:ea typeface="+mn-ea"/>
                <a:cs typeface="+mn-cs"/>
              </a:rPr>
              <a:t>**</a:t>
            </a:r>
            <a:r>
              <a:rPr lang="en-US" sz="900" b="0" kern="1200" dirty="0">
                <a:solidFill>
                  <a:schemeClr val="tx1"/>
                </a:solidFill>
                <a:effectLst/>
                <a:latin typeface="Segoe UI Light" pitchFamily="34" charset="0"/>
                <a:ea typeface="+mn-ea"/>
                <a:cs typeface="+mn-cs"/>
              </a:rPr>
              <a:t> SharePoint package file using the output from the </a:t>
            </a:r>
            <a:r>
              <a:rPr lang="en-US" sz="900" b="1" kern="1200" dirty="0">
                <a:solidFill>
                  <a:schemeClr val="tx1"/>
                </a:solidFill>
                <a:effectLst/>
                <a:latin typeface="Segoe UI Light" pitchFamily="34" charset="0"/>
                <a:ea typeface="+mn-ea"/>
                <a:cs typeface="+mn-cs"/>
              </a:rPr>
              <a:t>**bundle**</a:t>
            </a:r>
            <a:r>
              <a:rPr lang="en-US" sz="900" b="0" kern="1200" dirty="0">
                <a:solidFill>
                  <a:schemeClr val="tx1"/>
                </a:solidFill>
                <a:effectLst/>
                <a:latin typeface="Segoe UI Light" pitchFamily="34" charset="0"/>
                <a:ea typeface="+mn-ea"/>
                <a:cs typeface="+mn-cs"/>
              </a:rPr>
              <a:t> task.</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**serve**</a:t>
            </a:r>
            <a:r>
              <a:rPr lang="en-US" sz="900" b="0" kern="1200" dirty="0">
                <a:solidFill>
                  <a:schemeClr val="tx1"/>
                </a:solidFill>
                <a:effectLst/>
                <a:latin typeface="Segoe UI Light" pitchFamily="34" charset="0"/>
                <a:ea typeface="+mn-ea"/>
                <a:cs typeface="+mn-cs"/>
              </a:rPr>
              <a:t>: The serve task will start the local web server that hosts the local workbench.</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**test**</a:t>
            </a:r>
            <a:r>
              <a:rPr lang="en-US" sz="900" b="0" kern="1200" dirty="0">
                <a:solidFill>
                  <a:schemeClr val="tx1"/>
                </a:solidFill>
                <a:effectLst/>
                <a:latin typeface="Segoe UI Light" pitchFamily="34" charset="0"/>
                <a:ea typeface="+mn-ea"/>
                <a:cs typeface="+mn-cs"/>
              </a:rPr>
              <a:t>: This task will run the </a:t>
            </a:r>
            <a:r>
              <a:rPr lang="en-US" sz="900" b="1" kern="1200" dirty="0">
                <a:solidFill>
                  <a:schemeClr val="tx1"/>
                </a:solidFill>
                <a:effectLst/>
                <a:latin typeface="Segoe UI Light" pitchFamily="34" charset="0"/>
                <a:ea typeface="+mn-ea"/>
                <a:cs typeface="+mn-cs"/>
              </a:rPr>
              <a:t>**build**</a:t>
            </a:r>
            <a:r>
              <a:rPr lang="en-US" sz="900" b="0" kern="1200" dirty="0">
                <a:solidFill>
                  <a:schemeClr val="tx1"/>
                </a:solidFill>
                <a:effectLst/>
                <a:latin typeface="Segoe UI Light" pitchFamily="34" charset="0"/>
                <a:ea typeface="+mn-ea"/>
                <a:cs typeface="+mn-cs"/>
              </a:rPr>
              <a:t> task and then run all unit tests defined in the project.</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**trust-dev-cert**</a:t>
            </a:r>
            <a:r>
              <a:rPr lang="en-US" sz="900" b="0" kern="1200" dirty="0">
                <a:solidFill>
                  <a:schemeClr val="tx1"/>
                </a:solidFill>
                <a:effectLst/>
                <a:latin typeface="Segoe UI Light" pitchFamily="34" charset="0"/>
                <a:ea typeface="+mn-ea"/>
                <a:cs typeface="+mn-cs"/>
              </a:rPr>
              <a:t> &amp; </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untrust</a:t>
            </a:r>
            <a:r>
              <a:rPr lang="en-US" sz="900" b="1" kern="1200" dirty="0">
                <a:solidFill>
                  <a:schemeClr val="tx1"/>
                </a:solidFill>
                <a:effectLst/>
                <a:latin typeface="Segoe UI Light" pitchFamily="34" charset="0"/>
                <a:ea typeface="+mn-ea"/>
                <a:cs typeface="+mn-cs"/>
              </a:rPr>
              <a:t>-dev-cert**</a:t>
            </a:r>
            <a:r>
              <a:rPr lang="en-US" sz="900" b="0" kern="1200" dirty="0">
                <a:solidFill>
                  <a:schemeClr val="tx1"/>
                </a:solidFill>
                <a:effectLst/>
                <a:latin typeface="Segoe UI Light" pitchFamily="34" charset="0"/>
                <a:ea typeface="+mn-ea"/>
                <a:cs typeface="+mn-cs"/>
              </a:rPr>
              <a:t>: These two tasks are used to trust and </a:t>
            </a:r>
            <a:r>
              <a:rPr lang="en-US" sz="900" b="0" kern="1200" dirty="0" err="1">
                <a:solidFill>
                  <a:schemeClr val="tx1"/>
                </a:solidFill>
                <a:effectLst/>
                <a:latin typeface="Segoe UI Light" pitchFamily="34" charset="0"/>
                <a:ea typeface="+mn-ea"/>
                <a:cs typeface="+mn-cs"/>
              </a:rPr>
              <a:t>untrust</a:t>
            </a:r>
            <a:r>
              <a:rPr lang="en-US" sz="900" b="0" kern="1200" dirty="0">
                <a:solidFill>
                  <a:schemeClr val="tx1"/>
                </a:solidFill>
                <a:effectLst/>
                <a:latin typeface="Segoe UI Light" pitchFamily="34" charset="0"/>
                <a:ea typeface="+mn-ea"/>
                <a:cs typeface="+mn-cs"/>
              </a:rPr>
              <a:t> the self-signed development SSL certificate on your local development environment. The local web server started up by the </a:t>
            </a:r>
            <a:r>
              <a:rPr lang="en-US" sz="900" b="1" kern="1200" dirty="0">
                <a:solidFill>
                  <a:schemeClr val="tx1"/>
                </a:solidFill>
                <a:effectLst/>
                <a:latin typeface="Segoe UI Light" pitchFamily="34" charset="0"/>
                <a:ea typeface="+mn-ea"/>
                <a:cs typeface="+mn-cs"/>
              </a:rPr>
              <a:t>**serve**</a:t>
            </a:r>
            <a:r>
              <a:rPr lang="en-US" sz="900" b="0" kern="1200" dirty="0">
                <a:solidFill>
                  <a:schemeClr val="tx1"/>
                </a:solidFill>
                <a:effectLst/>
                <a:latin typeface="Segoe UI Light" pitchFamily="34" charset="0"/>
                <a:ea typeface="+mn-ea"/>
                <a:cs typeface="+mn-cs"/>
              </a:rPr>
              <a:t> task uses this self-signed certificate. The SSL certificate must be added to your development environment's trust root authority for the browser to accept the request.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68307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provides developers two options to test SharePoint Framework projects. The *workbench* is a special SharePoint page that contains a single canvas that developers can add their web parts to. There are two different workbench options: local &amp; hosted.</a:t>
            </a: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48169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Local workbench</a:t>
            </a:r>
          </a:p>
          <a:p>
            <a:endParaRPr lang="en-US" dirty="0"/>
          </a:p>
          <a:p>
            <a:r>
              <a:rPr lang="en-US" dirty="0"/>
              <a:t>The local workbench is served up by executing the gulp **serve** task. It runs on https://localhost that has no SharePoint context. Its simply an HTML page that loads the SharePoint Framework in the browser.</a:t>
            </a:r>
          </a:p>
          <a:p>
            <a:endParaRPr lang="en-US" dirty="0"/>
          </a:p>
          <a:p>
            <a:r>
              <a:rPr lang="en-US" dirty="0"/>
              <a:t>The local workbench is a great option for developers to develop and test web parts that don't require an instance of SharePoint. For web parts that need SharePoint context or work with live SharePoint data, you will need to mock data requests to test your web part in the local workbench.</a:t>
            </a:r>
          </a:p>
          <a:p>
            <a:endParaRPr lang="en-US" dirty="0"/>
          </a:p>
          <a:p>
            <a:r>
              <a:rPr lang="en-US" dirty="0"/>
              <a:t>### SharePoint-hosted workbench</a:t>
            </a:r>
          </a:p>
          <a:p>
            <a:endParaRPr lang="en-US" dirty="0"/>
          </a:p>
          <a:p>
            <a:r>
              <a:rPr lang="en-US" dirty="0"/>
              <a:t>The SharePoint-hosted workbench is hosted by a real SharePoint site, located at https://{your-</a:t>
            </a:r>
            <a:r>
              <a:rPr lang="en-US" dirty="0" err="1"/>
              <a:t>sharepoint</a:t>
            </a:r>
            <a:r>
              <a:rPr lang="en-US" dirty="0"/>
              <a:t>-site}/_layouts/</a:t>
            </a:r>
            <a:r>
              <a:rPr lang="en-US" dirty="0" err="1"/>
              <a:t>workbench.aspx</a:t>
            </a:r>
            <a:r>
              <a:rPr lang="en-US" dirty="0"/>
              <a:t>. The hosted workbench is unlike the local workbench in that because it is hosted by a real SharePoint site, it has SharePoint context. This means that your web part can access data in SharePoint lists and libraries in the same site as the hosted workbench.</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000000"/>
                </a:solidFill>
                <a:effectLst/>
                <a:latin typeface="Consolas" panose="020B0609020204030204" pitchFamily="49" charset="0"/>
              </a:rPr>
              <a:t>The gulp </a:t>
            </a:r>
            <a:r>
              <a:rPr lang="en-US" b="1" dirty="0">
                <a:solidFill>
                  <a:srgbClr val="000080"/>
                </a:solidFill>
                <a:effectLst/>
                <a:latin typeface="Consolas" panose="020B0609020204030204" pitchFamily="49" charset="0"/>
              </a:rPr>
              <a:t>**serve**</a:t>
            </a:r>
            <a:r>
              <a:rPr lang="en-US" b="0" dirty="0">
                <a:solidFill>
                  <a:srgbClr val="000000"/>
                </a:solidFill>
                <a:effectLst/>
                <a:latin typeface="Consolas" panose="020B0609020204030204" pitchFamily="49" charset="0"/>
              </a:rPr>
              <a:t> task will continue to monitor your project and rebuild it when changes are made. However, unlike the local workbench, it won't automatically refresh the browser containing the hosted workbench. To see the changes, you will need to manually refresh the browser where you loaded the hosted workbench.</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787446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gulp **serve** task used to start the local web server monitors your SharePoint Framework project's codebase while you are testing web parts in the local workbench. When a file is changed and saved, the gulp task will rebuild the project and reload the local workbench in the browser, offering immediate feedback of you changes.</a:t>
            </a:r>
          </a:p>
          <a:p>
            <a:endParaRPr lang="en-US" dirty="0"/>
          </a:p>
          <a:p>
            <a:r>
              <a:rPr lang="en-US" dirty="0"/>
              <a:t>While hosted in a real SharePoint site, the SharePoint-hosted workbench is still intended to be a local development test environment that allows you to test your code changes immediately.</a:t>
            </a:r>
          </a:p>
          <a:p>
            <a:endParaRPr lang="en-US" dirty="0"/>
          </a:p>
          <a:p>
            <a:r>
              <a:rPr lang="en-US" dirty="0"/>
              <a:t>Both the local and hosted workbenches require you to start the local web server that will serve each workbench the SharePoint component's manifest and JavaScript bundle. To do this, execute the following command at the command line from the root of your project:</a:t>
            </a:r>
          </a:p>
          <a:p>
            <a:endParaRPr lang="en-US" dirty="0"/>
          </a:p>
          <a:p>
            <a:r>
              <a:rPr lang="en-US" dirty="0"/>
              <a:t>```shell</a:t>
            </a:r>
          </a:p>
          <a:p>
            <a:r>
              <a:rPr lang="en-US" dirty="0"/>
              <a:t>gulp serve</a:t>
            </a:r>
          </a:p>
          <a:p>
            <a:r>
              <a:rPr lang="en-US" dirty="0"/>
              <a:t>```</a:t>
            </a:r>
          </a:p>
          <a:p>
            <a:endParaRPr lang="en-US" dirty="0"/>
          </a:p>
          <a:p>
            <a:r>
              <a:rPr lang="en-US" dirty="0"/>
              <a:t>This command will run the **build** and **bundle** tasks, start the local web server, launch the default browser, and load the workbench page. If you don't want it to launch the browser automatically, include the `--</a:t>
            </a:r>
            <a:r>
              <a:rPr lang="en-US" dirty="0" err="1"/>
              <a:t>nobrowser</a:t>
            </a:r>
            <a:r>
              <a:rPr lang="en-US" dirty="0"/>
              <a:t>` switch:</a:t>
            </a:r>
          </a:p>
          <a:p>
            <a:endParaRPr lang="en-US" dirty="0"/>
          </a:p>
          <a:p>
            <a:r>
              <a:rPr lang="en-US" dirty="0"/>
              <a:t>```shell</a:t>
            </a:r>
          </a:p>
          <a:p>
            <a:r>
              <a:rPr lang="en-US" dirty="0"/>
              <a:t>gulp serve --</a:t>
            </a:r>
            <a:r>
              <a:rPr lang="en-US" dirty="0" err="1"/>
              <a:t>nobrowser</a:t>
            </a:r>
            <a:endParaRPr lang="en-US" dirty="0"/>
          </a:p>
          <a:p>
            <a:r>
              <a:rPr lang="en-US" dirty="0"/>
              <a:t>```</a:t>
            </a:r>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06976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Framework projects is authored with TypeScript and the build process </a:t>
            </a:r>
            <a:r>
              <a:rPr lang="en-US" dirty="0" err="1"/>
              <a:t>transpiles</a:t>
            </a:r>
            <a:r>
              <a:rPr lang="en-US" dirty="0"/>
              <a:t> the TypeScript into JavaScript. It then  bundles the built files into a single file. As a result of this </a:t>
            </a:r>
            <a:r>
              <a:rPr lang="en-US" dirty="0" err="1"/>
              <a:t>transpiling</a:t>
            </a:r>
            <a:r>
              <a:rPr lang="en-US" dirty="0"/>
              <a:t> &amp; bundling process, it can be hard to debug the JavaScript that's generated in the build process and map it back to the TypeScript you wrote.</a:t>
            </a:r>
          </a:p>
          <a:p>
            <a:endParaRPr lang="en-US" dirty="0"/>
          </a:p>
          <a:p>
            <a:r>
              <a:rPr lang="en-US" dirty="0"/>
              <a:t>Source code mapping files make it possible to debug the original TypeScript code from the running JavaScript code. Mapping files map each line in the generated JavaScript code back to the TypeScript code it was generated from. When you set a breakpoint in JavaScript, a tool such browser development tools or editors like Visual Studio Code, will show you the TypeScript when your breakpoint is hit, even though it's the JavaScript that's running. </a:t>
            </a: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628080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413279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unit, you'll learn how to package and deploy SharePoint Framework solutions to production.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understand the important folders and files in a project, let's look at the build toolchain and flow for a SharePoint Framework project. This scenario will focus on a project that contains a web part component. Other types of components, such as extensions and libraries, may involve a slightly different process or step.</a:t>
            </a:r>
          </a:p>
          <a:p>
            <a:endParaRPr lang="en-US" dirty="0"/>
          </a:p>
          <a:p>
            <a:r>
              <a:rPr lang="en-US" dirty="0"/>
              <a:t>In the figure above, the first column covers configuring your development environment for SharePoint Framework development by installing all the necessary dependencies. You then create the project using the Yeoman generator for the SharePoint Framework and develop your component.</a:t>
            </a:r>
          </a:p>
          <a:p>
            <a:endParaRPr lang="en-US" dirty="0"/>
          </a:p>
          <a:p>
            <a:r>
              <a:rPr lang="en-US" dirty="0"/>
              <a:t>Moving onto the second column, test your component in the local or hosted workbench by executing the command `gulp serve` from the command line from the root folder of the project. This task will build, bundle, start the local web server, launch the default browser, and navigate to the local workbench. Here you can add your web part to the local workbench's page to test it.</a:t>
            </a:r>
          </a:p>
          <a:p>
            <a:endParaRPr lang="en-US" dirty="0"/>
          </a:p>
          <a:p>
            <a:r>
              <a:rPr lang="en-US" dirty="0"/>
              <a:t>You can also test it in the hosted workbench by using the same browser and navigating to the hosted workbench. The hosted workbench will load the component from your local web server in the browser.</a:t>
            </a:r>
          </a:p>
          <a:p>
            <a:endParaRPr lang="en-US" dirty="0"/>
          </a:p>
          <a:p>
            <a:r>
              <a:rPr lang="en-US" dirty="0"/>
              <a:t>Follow standard development practices by iterating the component until you settle with the final version of your component that is ready to deploy.</a:t>
            </a:r>
          </a:p>
          <a:p>
            <a:endParaRPr lang="en-US" dirty="0"/>
          </a:p>
          <a:p>
            <a:r>
              <a:rPr lang="en-US" dirty="0"/>
              <a:t>The third column represents the deployment process. You'll first re-bundle the component using the `gulp bundle --ship` command that recreates the bundle for production. Next, create the deployable SharePoint package using the `gulp package-solution --ship` command. This command generates the **\*.</a:t>
            </a:r>
            <a:r>
              <a:rPr lang="en-US" dirty="0" err="1"/>
              <a:t>sppkg</a:t>
            </a:r>
            <a:r>
              <a:rPr lang="en-US" dirty="0"/>
              <a:t>** file.</a:t>
            </a:r>
          </a:p>
          <a:p>
            <a:endParaRPr lang="en-US" dirty="0"/>
          </a:p>
          <a:p>
            <a:r>
              <a:rPr lang="en-US" dirty="0"/>
              <a:t>Finally, Upload the SharePoint package to your tenant's or site collection's App Catalog site. At this point, the app can be installed in a site collection that will add the web part to the web part toolbox where it can be added to a page in edit mode.</a:t>
            </a:r>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74441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SharePoint user experience has been evolving across multiple versions throughout the years.</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SharePoint has a long history going back to the first release of SharePoint Portal Server 2001. The figure above displays the versions of SharePoint Microsoft has released over the years. After the initial release, Microsoft rewrote SharePoint on ASP.NET and introduced web parts in with the SharePoint Portal Server 2003 release.</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As SharePoint's popularity grew, developers started to take interest in extending the product. Office SharePoint Server 2007 introduced multiple capabilities for developers, namely features, and solutions. Microsoft also merged the Microsoft Content Management Server, web content management solution, into SharePoint as site publishing capabilities.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Server 2010 added multiple shared services to the product, including taxonomy, shared search services, and the ability to incorporate external business data into SharePoint sites.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 2012, Microsoft introduced a new development model enabling developers to externalize customizations to run either in the browser, or on servers other than the servers were SharePoint was installed. This new model, the SharePoint Add-in model, was introduced in SharePoint Server 2013 and was released along with significant investments to the SharePoint REST API. SharePoint Server 2013 also adopted the OAuth 2.0 protocol and introduced the ability for developers to create apps that had their own identities.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More recently, with SharePoint Server 2016, SharePoint Server 2019, and SharePoint Online, Microsoft noticed customers were using client-side development techniques to customize and extend SharePoint. Client-side customizations are the foundation and inspiration for the SharePoint Framework.</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Present day SharePoint exists in one of two versions: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Server 2019**</a:t>
            </a:r>
            <a:r>
              <a:rPr lang="en-US" sz="900" b="0" kern="1200" dirty="0">
                <a:solidFill>
                  <a:schemeClr val="tx1"/>
                </a:solidFill>
                <a:effectLst/>
                <a:latin typeface="Segoe UI Light" pitchFamily="34" charset="0"/>
                <a:ea typeface="+mn-ea"/>
                <a:cs typeface="+mn-cs"/>
              </a:rPr>
              <a:t>: This is the on-premises version of SharePoint that customers install and maintain on their servers.</a:t>
            </a:r>
          </a:p>
          <a:p>
            <a:r>
              <a:rPr lang="en-US" sz="900" b="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**SharePoint Online**</a:t>
            </a:r>
            <a:r>
              <a:rPr lang="en-US" sz="900" b="0" kern="1200" dirty="0">
                <a:solidFill>
                  <a:schemeClr val="tx1"/>
                </a:solidFill>
                <a:effectLst/>
                <a:latin typeface="Segoe UI Light" pitchFamily="34" charset="0"/>
                <a:ea typeface="+mn-ea"/>
                <a:cs typeface="+mn-cs"/>
              </a:rPr>
              <a:t>: This is the hosted version of SharePoint, managed by Microsoft as part of Microsoft 365.</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sz="900" b="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9/27/2020</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at the SharePoint Framework deployment artifacts to understand the different things required for SharePoint Framework solutions to work in production. </a:t>
            </a:r>
          </a:p>
          <a:p>
            <a:endParaRPr lang="en-US" dirty="0"/>
          </a:p>
          <a:p>
            <a:r>
              <a:rPr lang="en-US" dirty="0"/>
              <a:t>There are two different kinds of files:</a:t>
            </a:r>
          </a:p>
          <a:p>
            <a:endParaRPr lang="en-US" dirty="0"/>
          </a:p>
          <a:p>
            <a:r>
              <a:rPr lang="en-US" dirty="0"/>
              <a:t>- **Installation and registration**: The installation and registration files are included in SharePoint packages deployed to the SharePoint App Catalogs. These files make SharePoint aware of the components included in the packages.</a:t>
            </a:r>
          </a:p>
          <a:p>
            <a:endParaRPr lang="en-US" dirty="0"/>
          </a:p>
          <a:p>
            <a:r>
              <a:rPr lang="en-US" dirty="0"/>
              <a:t>    These files include an app manifest file, feature framework files, and other files that SharePoint needs to provision the components. It doesn't include files that make the application run.</a:t>
            </a:r>
          </a:p>
          <a:p>
            <a:endParaRPr lang="en-US" dirty="0"/>
          </a:p>
          <a:p>
            <a:r>
              <a:rPr lang="en-US" dirty="0"/>
              <a:t>- **Component runtime files and dependencies**: These are the files that are needed to run the SharePoint Framework component once it's been deployed and installed in a SharePoint environment. Any dependencies your component uses, such as third-party web framework libraries, can optionally be included in the component's bundle or loaded at runtime from an external CDN. The component's manifest file defines all dependencies the component requires to be present on the page prior to it loading and running.</a:t>
            </a:r>
          </a:p>
          <a:p>
            <a:endParaRPr lang="en-US" dirty="0"/>
          </a:p>
          <a:p>
            <a:r>
              <a:rPr lang="en-US" dirty="0"/>
              <a:t>    These files include JavaScript bundles of your components, images, CSS files, and JavaScript libraries or assets your component depends on.</a:t>
            </a:r>
          </a:p>
        </p:txBody>
      </p:sp>
      <p:sp>
        <p:nvSpPr>
          <p:cNvPr id="4" name="Header Placeholder 3"/>
          <p:cNvSpPr>
            <a:spLocks noGrp="1"/>
          </p:cNvSpPr>
          <p:nvPr>
            <p:ph type="hdr" sz="quarter" idx="10"/>
          </p:nvPr>
        </p:nvSpPr>
        <p:spPr/>
        <p:txBody>
          <a:bodyPr/>
          <a:lstStyle/>
          <a:p>
            <a:r>
              <a:rPr lang="en-US"/>
              <a:t>SharePoint</a:t>
            </a:r>
            <a:endParaRPr lang="en-US" dirty="0"/>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45298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Framework projects are deployed to production using *packages*. A package filename ends with the **</a:t>
            </a:r>
            <a:r>
              <a:rPr lang="en-US" dirty="0" err="1"/>
              <a:t>sppkg</a:t>
            </a:r>
            <a:r>
              <a:rPr lang="en-US" dirty="0"/>
              <a:t>** extension. There are three steps to creating the package.</a:t>
            </a:r>
          </a:p>
          <a:p>
            <a:endParaRPr lang="en-US" dirty="0"/>
          </a:p>
          <a:p>
            <a:r>
              <a:rPr lang="en-US" dirty="0"/>
              <a:t>### Build</a:t>
            </a:r>
          </a:p>
          <a:p>
            <a:endParaRPr lang="en-US" dirty="0"/>
          </a:p>
          <a:p>
            <a:r>
              <a:rPr lang="en-US" dirty="0"/>
              <a:t>The build phase </a:t>
            </a:r>
            <a:r>
              <a:rPr lang="en-US" dirty="0" err="1"/>
              <a:t>transpiles</a:t>
            </a:r>
            <a:r>
              <a:rPr lang="en-US" dirty="0"/>
              <a:t> all TypeScript to </a:t>
            </a:r>
            <a:r>
              <a:rPr lang="en-US" dirty="0" err="1"/>
              <a:t>Javascript</a:t>
            </a:r>
            <a:r>
              <a:rPr lang="en-US" dirty="0"/>
              <a:t>, generates TypeScript type declarations from you TypeScript files, and </a:t>
            </a:r>
            <a:r>
              <a:rPr lang="en-US" dirty="0" err="1"/>
              <a:t>transpiles</a:t>
            </a:r>
            <a:r>
              <a:rPr lang="en-US" dirty="0"/>
              <a:t> SCSS files to CSS. All these files are placed in the **lib** folder in your project.</a:t>
            </a:r>
          </a:p>
          <a:p>
            <a:endParaRPr lang="en-US" dirty="0"/>
          </a:p>
          <a:p>
            <a:r>
              <a:rPr lang="en-US" dirty="0"/>
              <a:t>The build process is initiated when you run the gulp task **build** from the command line:</a:t>
            </a:r>
          </a:p>
          <a:p>
            <a:endParaRPr lang="en-US" dirty="0"/>
          </a:p>
          <a:p>
            <a:r>
              <a:rPr lang="en-US" dirty="0"/>
              <a:t>```shell</a:t>
            </a:r>
          </a:p>
          <a:p>
            <a:r>
              <a:rPr lang="en-US" dirty="0"/>
              <a:t>gulp build</a:t>
            </a:r>
          </a:p>
          <a:p>
            <a:r>
              <a:rPr lang="en-US" dirty="0"/>
              <a:t>```</a:t>
            </a:r>
          </a:p>
          <a:p>
            <a:endParaRPr lang="en-US" dirty="0"/>
          </a:p>
          <a:p>
            <a:r>
              <a:rPr lang="en-US" dirty="0"/>
              <a:t>### Bundle</a:t>
            </a:r>
          </a:p>
          <a:p>
            <a:endParaRPr lang="en-US" dirty="0"/>
          </a:p>
          <a:p>
            <a:r>
              <a:rPr lang="en-US" dirty="0"/>
              <a:t>The next phase is bundling. The bundling phase generates a JavaScript bundle and the manifest for the SharePoint Framework component.</a:t>
            </a:r>
          </a:p>
          <a:p>
            <a:endParaRPr lang="en-US" dirty="0"/>
          </a:p>
          <a:p>
            <a:r>
              <a:rPr lang="en-US" dirty="0"/>
              <a:t>Bundling takes all the JavaScript and CSS files referenced in your project and combines them into a single JavaScript bundle. A configuration file enables developers to specify if multiple </a:t>
            </a:r>
            <a:r>
              <a:rPr lang="en-US"/>
              <a:t>bundles are generated </a:t>
            </a:r>
            <a:r>
              <a:rPr lang="en-US" dirty="0"/>
              <a:t>with specific components in them, or if all components in the project are grouped into a single bundle.</a:t>
            </a:r>
          </a:p>
          <a:p>
            <a:endParaRPr lang="en-US" dirty="0"/>
          </a:p>
          <a:p>
            <a:r>
              <a:rPr lang="en-US" dirty="0"/>
              <a:t>The popular open source tool Webpack is used to create the JavaScript bundle file. Normally developers need to create a configuration file and pass it into webpack when bundling, but the SharePoint Framework does this for you. When the bundling task is executed, the SharePoint Framework build toolchain dynamically creates the webpack configuration using configuration files in the project.</a:t>
            </a:r>
          </a:p>
          <a:p>
            <a:endParaRPr lang="en-US" dirty="0"/>
          </a:p>
          <a:p>
            <a:r>
              <a:rPr lang="en-US" dirty="0"/>
              <a:t>The files generated in the bundling phase are saved to the **</a:t>
            </a:r>
            <a:r>
              <a:rPr lang="en-US" dirty="0" err="1"/>
              <a:t>dist</a:t>
            </a:r>
            <a:r>
              <a:rPr lang="en-US" dirty="0"/>
              <a:t>** folder in the project.</a:t>
            </a:r>
          </a:p>
          <a:p>
            <a:endParaRPr lang="en-US" dirty="0"/>
          </a:p>
          <a:p>
            <a:r>
              <a:rPr lang="en-US" dirty="0"/>
              <a:t>The bundling process is initiated when you run the gulp task **bundle** from the command line. When you add the optional `--ship` or `-p` to the command, the bundling process will also minify the resulting bundle and manifest file. Minification removes all code comments and white space in the file to create the smallest possible file that's downloaded when the component is loaded on the page.</a:t>
            </a:r>
          </a:p>
          <a:p>
            <a:endParaRPr lang="en-US" dirty="0"/>
          </a:p>
          <a:p>
            <a:r>
              <a:rPr lang="en-US" dirty="0"/>
              <a:t>```shell</a:t>
            </a:r>
          </a:p>
          <a:p>
            <a:r>
              <a:rPr lang="en-US" dirty="0"/>
              <a:t>gulp bundle</a:t>
            </a:r>
          </a:p>
          <a:p>
            <a:r>
              <a:rPr lang="en-US" dirty="0"/>
              <a:t>```</a:t>
            </a:r>
          </a:p>
          <a:p>
            <a:endParaRPr lang="en-US" dirty="0"/>
          </a:p>
          <a:p>
            <a:r>
              <a:rPr lang="en-US" dirty="0"/>
              <a:t>### Package solution</a:t>
            </a:r>
          </a:p>
          <a:p>
            <a:endParaRPr lang="en-US" dirty="0"/>
          </a:p>
          <a:p>
            <a:r>
              <a:rPr lang="en-US" dirty="0"/>
              <a:t>The last phase is packaging. The packaging phase generates all the files necessary to deploy your SharePoint Framework solution to SharePoint. These files are combined in to a ZIP archive with the file name **\*.</a:t>
            </a:r>
            <a:r>
              <a:rPr lang="en-US" dirty="0" err="1"/>
              <a:t>sppkg</a:t>
            </a:r>
            <a:r>
              <a:rPr lang="en-US" dirty="0"/>
              <a:t>** that's saved to the **</a:t>
            </a:r>
            <a:r>
              <a:rPr lang="en-US" dirty="0" err="1"/>
              <a:t>sharepoint</a:t>
            </a:r>
            <a:r>
              <a:rPr lang="en-US" dirty="0"/>
              <a:t>** folder in your project. This file is referred to as the *SharePoint package*.</a:t>
            </a:r>
          </a:p>
          <a:p>
            <a:endParaRPr lang="en-US" dirty="0"/>
          </a:p>
          <a:p>
            <a:r>
              <a:rPr lang="en-US" dirty="0"/>
              <a:t>Prior to packaging all the files into the SharePoint package, the package solution phase generates multiple files necessary for deployment. This includes creating the app manifest, any feature definitions and element manifests necessary for provisioning the components, and collecting all the runtime files such as the bundle, component manifest and string localization files.</a:t>
            </a:r>
          </a:p>
          <a:p>
            <a:endParaRPr lang="en-US" dirty="0"/>
          </a:p>
          <a:p>
            <a:r>
              <a:rPr lang="en-US" dirty="0"/>
              <a:t>Depending on the project configuration, the component runtime files including the bundle, component manifest, localization files, are placed in the **./temp/deploy** folder or added to the package. You can configure this setting using **./config/package-</a:t>
            </a:r>
            <a:r>
              <a:rPr lang="en-US" dirty="0" err="1"/>
              <a:t>solution.json</a:t>
            </a:r>
            <a:r>
              <a:rPr lang="en-US" dirty="0"/>
              <a:t>** file using the `</a:t>
            </a:r>
            <a:r>
              <a:rPr lang="en-US" dirty="0" err="1"/>
              <a:t>includeClientSideAssets</a:t>
            </a:r>
            <a:r>
              <a:rPr lang="en-US" dirty="0"/>
              <a:t>` property. When set to `true`, the files are added to the package and are automatically provisioned to the SharePoint library **</a:t>
            </a:r>
            <a:r>
              <a:rPr lang="en-US" dirty="0" err="1"/>
              <a:t>ClientSideAssets</a:t>
            </a:r>
            <a:r>
              <a:rPr lang="en-US" dirty="0"/>
              <a:t>** in the root of the site collection where the app is installed. Otherwise, when the property is set to `false`, you are responsible for deploying the files to a location your users can access, such as an Azure CDN.</a:t>
            </a:r>
          </a:p>
          <a:p>
            <a:endParaRPr lang="en-US" dirty="0"/>
          </a:p>
          <a:p>
            <a:r>
              <a:rPr lang="en-US" dirty="0"/>
              <a:t>The packaging process is initiated when you run the gulp task **package-solution** from the command line. When you add the optional `--ship` or `-p` to the command, the packaging process will also modify manifest files for production, setting the URL where the component's runtime files can be located. This location is defined in the **./config/write-</a:t>
            </a:r>
            <a:r>
              <a:rPr lang="en-US" dirty="0" err="1"/>
              <a:t>manifests.json</a:t>
            </a:r>
            <a:r>
              <a:rPr lang="en-US" dirty="0"/>
              <a:t>** file.</a:t>
            </a:r>
          </a:p>
          <a:p>
            <a:endParaRPr lang="en-US" dirty="0"/>
          </a:p>
          <a:p>
            <a:r>
              <a:rPr lang="en-US" dirty="0"/>
              <a:t>```shell</a:t>
            </a:r>
          </a:p>
          <a:p>
            <a:r>
              <a:rPr lang="en-US" dirty="0"/>
              <a:t>gulp package-solution</a:t>
            </a:r>
          </a:p>
          <a:p>
            <a:r>
              <a:rPr lang="en-US" dirty="0"/>
              <a:t>```</a:t>
            </a:r>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009473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section, you learned that two of the gulp tasks used in creating a SharePoint package support an optional `--ship` switch. This switch indicates you are bundling and packaging for production. When the switch isn't present, it indicates you are bundling and packaging for development or debugging.</a:t>
            </a:r>
          </a:p>
          <a:p>
            <a:endParaRPr lang="en-US" dirty="0"/>
          </a:p>
          <a:p>
            <a:r>
              <a:rPr lang="en-US" dirty="0"/>
              <a:t>The gulp **build** task doesn't have any switches, but both the **bundle** and **package-solution** tasks support the optional `--ship` switch. When running **bundle** and **package-solution**, make sure both either use or don't use the `--ship` switch. In other worse, don't use it on one and not the other.</a:t>
            </a:r>
          </a:p>
          <a:p>
            <a:endParaRPr lang="en-US" dirty="0"/>
          </a:p>
          <a:p>
            <a:r>
              <a:rPr lang="en-US" dirty="0"/>
              <a:t>### Debug mode</a:t>
            </a:r>
          </a:p>
          <a:p>
            <a:endParaRPr lang="en-US" dirty="0"/>
          </a:p>
          <a:p>
            <a:r>
              <a:rPr lang="en-US" dirty="0"/>
              <a:t>When bundling and packaging the solution in debug mode, all generated files are left un-minified. This means the code comments and white space is left in the generated bundle and component manifest files.</a:t>
            </a:r>
          </a:p>
          <a:p>
            <a:endParaRPr lang="en-US" dirty="0"/>
          </a:p>
          <a:p>
            <a:r>
              <a:rPr lang="en-US" dirty="0"/>
              <a:t>The bundling process also generates JavaScript source map files that can be used when debugging the component at runtime. Source map files map the generated JavaScript to the source TypeScript code so when a breakpoint is hit in JavaScript, you'll be able to easily debug the TypeScript and not have to figure out what TypeScript code mapped to the generated JavaScript code.</a:t>
            </a:r>
          </a:p>
          <a:p>
            <a:endParaRPr lang="en-US" dirty="0"/>
          </a:p>
          <a:p>
            <a:r>
              <a:rPr lang="en-US" dirty="0"/>
              <a:t>The debug mode assumes that all files are served from the local web server. Even if you deploy and install the SharePoint package in a SharePoint environment, SharePoint will look for the component's bundle and manifest file on the local web server.</a:t>
            </a:r>
          </a:p>
          <a:p>
            <a:endParaRPr lang="en-US" dirty="0"/>
          </a:p>
          <a:p>
            <a:r>
              <a:rPr lang="en-US" dirty="0"/>
              <a:t>## Production mode</a:t>
            </a:r>
          </a:p>
          <a:p>
            <a:endParaRPr lang="en-US" dirty="0"/>
          </a:p>
          <a:p>
            <a:r>
              <a:rPr lang="en-US" dirty="0"/>
              <a:t>When bundling and packaging the solution in production mode, all generated files are minified. This means the code comments and white space is removed in the generated bundle and component manifest files to create the smallest files that will be downloaded at runtime in the browser.</a:t>
            </a:r>
          </a:p>
          <a:p>
            <a:endParaRPr lang="en-US" dirty="0"/>
          </a:p>
          <a:p>
            <a:r>
              <a:rPr lang="en-US" dirty="0"/>
              <a:t>Unlike the debug mode, the production mode does not generate source map files.</a:t>
            </a:r>
          </a:p>
          <a:p>
            <a:endParaRPr lang="en-US" dirty="0"/>
          </a:p>
          <a:p>
            <a:r>
              <a:rPr lang="en-US" dirty="0"/>
              <a:t>&gt; [!TIP]</a:t>
            </a:r>
          </a:p>
          <a:p>
            <a:r>
              <a:rPr lang="en-US" dirty="0"/>
              <a:t>&gt; Developers can configure the webpack configuration using the SharePoint Framework build toolchain API to generate source map files when bundling in production mode.</a:t>
            </a:r>
          </a:p>
          <a:p>
            <a:endParaRPr lang="en-US" dirty="0"/>
          </a:p>
          <a:p>
            <a:r>
              <a:rPr lang="en-US" dirty="0"/>
              <a:t>The production mode assumes that all files are served from their production locations. This is defined in the **./config/write-</a:t>
            </a:r>
            <a:r>
              <a:rPr lang="en-US" dirty="0" err="1"/>
              <a:t>manifests.json</a:t>
            </a:r>
            <a:r>
              <a:rPr lang="en-US" dirty="0"/>
              <a:t>** configuration file.</a:t>
            </a: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93988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the SharePoint package, the next step is to deploy it to a SharePoint environment. There are two ways to deploy SharePoint packages. Both options are SharePoint App Catalogs.</a:t>
            </a:r>
          </a:p>
          <a:p>
            <a:endParaRPr lang="en-US" dirty="0"/>
          </a:p>
          <a:p>
            <a:r>
              <a:rPr lang="en-US" dirty="0"/>
              <a:t>SharePoint Online supports two types of App Catalogs: tenant-scoped and site collection-scoped.</a:t>
            </a:r>
          </a:p>
          <a:p>
            <a:endParaRPr lang="en-US" dirty="0"/>
          </a:p>
          <a:p>
            <a:r>
              <a:rPr lang="en-US" dirty="0"/>
              <a:t>The other part of package deployment addresses the runtime files required for your component to function. This includes your component's JavaScript bundle and manifest files as well as any external dependencies. These files must be deployed to a hosting location that all the users on a site can access.</a:t>
            </a:r>
          </a:p>
          <a:p>
            <a:endParaRPr lang="en-US" dirty="0"/>
          </a:p>
          <a:p>
            <a:r>
              <a:rPr lang="en-US" dirty="0"/>
              <a:t>### Deploying component runtime files</a:t>
            </a:r>
          </a:p>
          <a:p>
            <a:endParaRPr lang="en-US" dirty="0"/>
          </a:p>
          <a:p>
            <a:r>
              <a:rPr lang="en-US" dirty="0"/>
              <a:t>The decision on where to host these runtime files falls into two categories. The first category are manual options. With this option, you manually copy or upload files to the target location. Some examples of the manual deployment option include the Office 365 CDN, an Azure CDN, or any location that is on a public or internal URL. The only requirement is that the files must be accessible to the users of your site.</a:t>
            </a:r>
          </a:p>
          <a:p>
            <a:endParaRPr lang="en-US" dirty="0"/>
          </a:p>
          <a:p>
            <a:r>
              <a:rPr lang="en-US" dirty="0"/>
              <a:t>The other option to deploy the runtime files is more automatic. In late 2017, Microsoft introduced a setting `</a:t>
            </a:r>
            <a:r>
              <a:rPr lang="en-US" dirty="0" err="1"/>
              <a:t>includeClientAssets</a:t>
            </a:r>
            <a:r>
              <a:rPr lang="en-US" dirty="0"/>
              <a:t>` to the **./</a:t>
            </a:r>
            <a:r>
              <a:rPr lang="en-US" dirty="0" err="1"/>
              <a:t>src</a:t>
            </a:r>
            <a:r>
              <a:rPr lang="en-US" dirty="0"/>
              <a:t>/config/package-</a:t>
            </a:r>
            <a:r>
              <a:rPr lang="en-US" dirty="0" err="1"/>
              <a:t>solution.json</a:t>
            </a:r>
            <a:r>
              <a:rPr lang="en-US" dirty="0"/>
              <a:t>** file. When this property is set to true, the runtime files are included in the SharePoint package.</a:t>
            </a:r>
          </a:p>
          <a:p>
            <a:endParaRPr lang="en-US" dirty="0"/>
          </a:p>
          <a:p>
            <a:r>
              <a:rPr lang="en-US" dirty="0"/>
              <a:t>When you install an app from the SharePoint package in a site collection, SharePoint will copy the runtime files to a hidden library, **</a:t>
            </a:r>
            <a:r>
              <a:rPr lang="en-US" dirty="0" err="1"/>
              <a:t>ClientSideAssets</a:t>
            </a:r>
            <a:r>
              <a:rPr lang="en-US" dirty="0"/>
              <a:t>**, in the root of the site collection. Your component's manifest file contains a special URL that is replaced at runtime by the SharePoint Framework to point to the site collection's **</a:t>
            </a:r>
            <a:r>
              <a:rPr lang="en-US" dirty="0" err="1"/>
              <a:t>ClientSideAssets</a:t>
            </a:r>
            <a:r>
              <a:rPr lang="en-US" dirty="0"/>
              <a:t>** library.</a:t>
            </a:r>
          </a:p>
          <a:p>
            <a:endParaRPr lang="en-US" dirty="0"/>
          </a:p>
          <a:p>
            <a:r>
              <a:rPr lang="en-US" dirty="0"/>
              <a:t>If you've enabled the Office 365 CDN, this library is included in the list of libraries that are backed by the CDN. </a:t>
            </a: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757838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the deployment and installation steps for a SharePoint Framework solution.</a:t>
            </a:r>
          </a:p>
          <a:p>
            <a:endParaRPr lang="en-US" dirty="0"/>
          </a:p>
          <a:p>
            <a:pPr marL="171450" indent="-171450">
              <a:buFont typeface="Arial" panose="020B0604020202020204" pitchFamily="34" charset="0"/>
              <a:buChar char="•"/>
            </a:pPr>
            <a:r>
              <a:rPr lang="en-US" dirty="0"/>
              <a:t>Build the project: The first step is to build your project with the **gulp build** command. This will create all the files that are used in the deployment of your solution. </a:t>
            </a:r>
          </a:p>
          <a:p>
            <a:pPr marL="171450" indent="-171450">
              <a:buFont typeface="Arial" panose="020B0604020202020204" pitchFamily="34" charset="0"/>
              <a:buChar char="•"/>
            </a:pPr>
            <a:r>
              <a:rPr lang="en-US" dirty="0"/>
              <a:t>Generate the bundle and manifest: Next, create the component bundle and manifest files for production using the **gulp bundle --ship** command. This step takes the files from the build step and creates the files that will be deployed to SharePoint.</a:t>
            </a:r>
          </a:p>
          <a:p>
            <a:pPr marL="171450" indent="-171450">
              <a:buFont typeface="Arial" panose="020B0604020202020204" pitchFamily="34" charset="0"/>
              <a:buChar char="•"/>
            </a:pPr>
            <a:r>
              <a:rPr lang="en-US" dirty="0"/>
              <a:t>Generate the SharePoint package: The final step in the packaging process is to create the SharePoint package with the **gulp package-solution --ship** command. This step takes the results from the bundle phase, generates the necessary deployment files including an app manifest and associated feature files, and packages them into a single archive named **\*.</a:t>
            </a:r>
            <a:r>
              <a:rPr lang="en-US" dirty="0" err="1"/>
              <a:t>sppkg</a:t>
            </a:r>
            <a:r>
              <a:rPr lang="en-US" dirty="0"/>
              <a:t>**.</a:t>
            </a:r>
          </a:p>
          <a:p>
            <a:pPr marL="171450" indent="-171450">
              <a:buFont typeface="Arial" panose="020B0604020202020204" pitchFamily="34" charset="0"/>
              <a:buChar char="•"/>
            </a:pPr>
            <a:r>
              <a:rPr lang="en-US" dirty="0"/>
              <a:t>Upload the package to the App Catalog: Now that you've created the package, the next step is to upload the package to one of the SharePoint App Catalogs. Part of this process is to also trust the package, indicating to SharePoint the app within the SharePoint package are safe to run in your environment. This step makes the components available for installation and use within your SharePoint environment.</a:t>
            </a:r>
          </a:p>
          <a:p>
            <a:pPr marL="171450" indent="-171450">
              <a:buFont typeface="Arial" panose="020B0604020202020204" pitchFamily="34" charset="0"/>
              <a:buChar char="•"/>
            </a:pPr>
            <a:r>
              <a:rPr lang="en-US" dirty="0"/>
              <a:t>Install the app from the site collection's Site Contents page: The last step is to install the app from the package into a site collection. This is done from the **New &gt; App** menu in the **Site Contents** library in a site collection.</a:t>
            </a: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142137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7382937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the SharePoint package, the next step is to deploy it to a SharePoint environment. There are two ways to deploy SharePoint packages. Both options are SharePoint App Catalogs.</a:t>
            </a:r>
          </a:p>
          <a:p>
            <a:endParaRPr lang="en-US" dirty="0"/>
          </a:p>
          <a:p>
            <a:r>
              <a:rPr lang="en-US" dirty="0"/>
              <a:t>SharePoint Online supports two types of App Catalogs: tenant-scoped and site collection-scoped.</a:t>
            </a:r>
          </a:p>
          <a:p>
            <a:endParaRPr lang="en-US" dirty="0"/>
          </a:p>
          <a:p>
            <a:r>
              <a:rPr lang="en-US" dirty="0"/>
              <a:t>The other part of package deployment addresses the runtime files required for your component to function. This includes your component's JavaScript bundle and manifest files as well as any external dependencies. These files must be deployed to a hosting location that all the users on a site can access.</a:t>
            </a:r>
          </a:p>
          <a:p>
            <a:endParaRPr lang="en-US" dirty="0"/>
          </a:p>
          <a:p>
            <a:r>
              <a:rPr lang="en-US" dirty="0"/>
              <a:t>### Deploying component runtime files</a:t>
            </a:r>
          </a:p>
          <a:p>
            <a:endParaRPr lang="en-US" dirty="0"/>
          </a:p>
          <a:p>
            <a:r>
              <a:rPr lang="en-US" dirty="0"/>
              <a:t>The decision on where to host these runtime files falls into two categories. The first category are manual options. With this option, you manually copy or upload files to the target location. Some examples of the manual deployment option include the Office 365 CDN, an Azure CDN, or any location that is on a public or internal URL. The only requirement is that the files must be accessible to the users of your site.</a:t>
            </a:r>
          </a:p>
          <a:p>
            <a:endParaRPr lang="en-US" dirty="0"/>
          </a:p>
          <a:p>
            <a:r>
              <a:rPr lang="en-US" dirty="0"/>
              <a:t>The other option to deploy the runtime files is more automatic. In late 2017, Microsoft introduced a setting `</a:t>
            </a:r>
            <a:r>
              <a:rPr lang="en-US" dirty="0" err="1"/>
              <a:t>includeClientAssets</a:t>
            </a:r>
            <a:r>
              <a:rPr lang="en-US" dirty="0"/>
              <a:t>` to the **./</a:t>
            </a:r>
            <a:r>
              <a:rPr lang="en-US" dirty="0" err="1"/>
              <a:t>src</a:t>
            </a:r>
            <a:r>
              <a:rPr lang="en-US" dirty="0"/>
              <a:t>/config/package-</a:t>
            </a:r>
            <a:r>
              <a:rPr lang="en-US" dirty="0" err="1"/>
              <a:t>solution.json</a:t>
            </a:r>
            <a:r>
              <a:rPr lang="en-US" dirty="0"/>
              <a:t>** file. When this property is set to true, the runtime files are included in the SharePoint package.</a:t>
            </a:r>
          </a:p>
          <a:p>
            <a:endParaRPr lang="en-US" dirty="0"/>
          </a:p>
          <a:p>
            <a:r>
              <a:rPr lang="en-US" dirty="0"/>
              <a:t>When you install an app from the SharePoint package in a site collection, SharePoint will copy the runtime files to a hidden library, **</a:t>
            </a:r>
            <a:r>
              <a:rPr lang="en-US" dirty="0" err="1"/>
              <a:t>ClientSideAssets</a:t>
            </a:r>
            <a:r>
              <a:rPr lang="en-US" dirty="0"/>
              <a:t>**, in the root of the site collection. Your component's manifest file contains a special URL that is replaced at runtime by the SharePoint Framework to point to the site collection's **</a:t>
            </a:r>
            <a:r>
              <a:rPr lang="en-US" dirty="0" err="1"/>
              <a:t>ClientSideAssets</a:t>
            </a:r>
            <a:r>
              <a:rPr lang="en-US" dirty="0"/>
              <a:t>** library.</a:t>
            </a:r>
          </a:p>
          <a:p>
            <a:endParaRPr lang="en-US" dirty="0"/>
          </a:p>
          <a:p>
            <a:r>
              <a:rPr lang="en-US" dirty="0"/>
              <a:t>If you've enabled the Office 365 CDN, this library is included in the list of libraries that are backed by the CDN. </a:t>
            </a: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330904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the deployment and installation steps for a SharePoint Framework solution.</a:t>
            </a:r>
          </a:p>
          <a:p>
            <a:endParaRPr lang="en-US" dirty="0"/>
          </a:p>
          <a:p>
            <a:pPr marL="171450" indent="-171450">
              <a:buFont typeface="Arial" panose="020B0604020202020204" pitchFamily="34" charset="0"/>
              <a:buChar char="•"/>
            </a:pPr>
            <a:r>
              <a:rPr lang="en-US" dirty="0"/>
              <a:t>Build the project: The first step is to build your project with the **gulp build** command. This will create all the files that are used in the deployment of your solution. </a:t>
            </a:r>
          </a:p>
          <a:p>
            <a:pPr marL="171450" indent="-171450">
              <a:buFont typeface="Arial" panose="020B0604020202020204" pitchFamily="34" charset="0"/>
              <a:buChar char="•"/>
            </a:pPr>
            <a:r>
              <a:rPr lang="en-US" dirty="0"/>
              <a:t>Generate the bundle and manifest: Next, create the component bundle and manifest files for production using the **gulp bundle --ship** command. This step takes the files from the build step and creates the files that will be deployed to SharePoint.</a:t>
            </a:r>
          </a:p>
          <a:p>
            <a:pPr marL="171450" indent="-171450">
              <a:buFont typeface="Arial" panose="020B0604020202020204" pitchFamily="34" charset="0"/>
              <a:buChar char="•"/>
            </a:pPr>
            <a:r>
              <a:rPr lang="en-US" dirty="0"/>
              <a:t>Generate the SharePoint package: The final step in the packaging process is to create the SharePoint package with the **gulp package-solution --ship** command. This step takes the results from the bundle phase, generates the necessary deployment files including an app manifest and associated feature files, and packages them into a single archive named **\*.</a:t>
            </a:r>
            <a:r>
              <a:rPr lang="en-US" dirty="0" err="1"/>
              <a:t>sppkg</a:t>
            </a:r>
            <a:r>
              <a:rPr lang="en-US" dirty="0"/>
              <a:t>**.</a:t>
            </a:r>
          </a:p>
          <a:p>
            <a:pPr marL="171450" indent="-171450">
              <a:buFont typeface="Arial" panose="020B0604020202020204" pitchFamily="34" charset="0"/>
              <a:buChar char="•"/>
            </a:pPr>
            <a:r>
              <a:rPr lang="en-US" dirty="0"/>
              <a:t>Upload the package to the App Catalog: Now that you've created the package, the next step is to upload the package to one of the SharePoint App Catalogs. Part of this process is to also trust the package, indicating to SharePoint the app within the SharePoint package are safe to run in your environment. This step makes the components available for installation and use within your SharePoint environment.</a:t>
            </a:r>
          </a:p>
          <a:p>
            <a:pPr marL="171450" indent="-171450">
              <a:buFont typeface="Arial" panose="020B0604020202020204" pitchFamily="34" charset="0"/>
              <a:buChar char="•"/>
            </a:pPr>
            <a:r>
              <a:rPr lang="en-US" dirty="0"/>
              <a:t>Install the app from the site collection's Site Contents page: The last step is to install the app from the package into a site collection. This is done from the **New &gt; App** menu in the **Site Contents** library in a site collection.</a:t>
            </a: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8086487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the deployment and installation steps for a SharePoint Framework solution.</a:t>
            </a:r>
          </a:p>
          <a:p>
            <a:endParaRPr lang="en-US" dirty="0"/>
          </a:p>
          <a:p>
            <a:pPr marL="171450" indent="-171450">
              <a:buFont typeface="Arial" panose="020B0604020202020204" pitchFamily="34" charset="0"/>
              <a:buChar char="•"/>
            </a:pPr>
            <a:r>
              <a:rPr lang="en-US" dirty="0"/>
              <a:t>Build the project: The first step is to build your project with the **gulp build** command. This will create all the files that are used in the deployment of your solution. </a:t>
            </a:r>
          </a:p>
          <a:p>
            <a:pPr marL="171450" indent="-171450">
              <a:buFont typeface="Arial" panose="020B0604020202020204" pitchFamily="34" charset="0"/>
              <a:buChar char="•"/>
            </a:pPr>
            <a:r>
              <a:rPr lang="en-US" dirty="0"/>
              <a:t>Generate the bundle and manifest: Next, create the component bundle and manifest files for production using the **gulp bundle --ship** command. This step takes the files from the build step and creates the files that will be deployed to SharePoint.</a:t>
            </a:r>
          </a:p>
          <a:p>
            <a:pPr marL="171450" indent="-171450">
              <a:buFont typeface="Arial" panose="020B0604020202020204" pitchFamily="34" charset="0"/>
              <a:buChar char="•"/>
            </a:pPr>
            <a:r>
              <a:rPr lang="en-US" dirty="0"/>
              <a:t>Generate the SharePoint package: The final step in the packaging process is to create the SharePoint package with the **gulp package-solution --ship** command. This step takes the results from the bundle phase, generates the necessary deployment files including an app manifest and associated feature files, and packages them into a single archive named **\*.</a:t>
            </a:r>
            <a:r>
              <a:rPr lang="en-US" dirty="0" err="1"/>
              <a:t>sppkg</a:t>
            </a:r>
            <a:r>
              <a:rPr lang="en-US" dirty="0"/>
              <a:t>**.</a:t>
            </a:r>
          </a:p>
          <a:p>
            <a:pPr marL="171450" indent="-171450">
              <a:buFont typeface="Arial" panose="020B0604020202020204" pitchFamily="34" charset="0"/>
              <a:buChar char="•"/>
            </a:pPr>
            <a:r>
              <a:rPr lang="en-US" dirty="0"/>
              <a:t>Upload the package to the App Catalog: Now that you've created the package, the next step is to upload the package to one of the SharePoint App Catalogs. Part of this process is to also trust the package, indicating to SharePoint the app within the SharePoint package are safe to run in your environment. This step makes the components available for installation and use within your SharePoint environment.</a:t>
            </a:r>
          </a:p>
          <a:p>
            <a:pPr marL="171450" indent="-171450">
              <a:buFont typeface="Arial" panose="020B0604020202020204" pitchFamily="34" charset="0"/>
              <a:buChar char="•"/>
            </a:pPr>
            <a:r>
              <a:rPr lang="en-US" dirty="0"/>
              <a:t>Install the app from the site collection's Site Contents page: The last step is to install the app from the package into a site collection. This is done from the **New &gt; App** menu in the **Site Contents** library in a site collection.</a:t>
            </a: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66428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147591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SharePoint Framework is modern client-side development. All the customizations you create and build are deployed and run in the browser. There is no server-side component in a SharePoint Framework component.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You can create server-side components, but you're going to host that yourself in a location other than SharePoint.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SharePoint Framework components are lightweight and run in both web and mobile experiences because they are client-side solutions. We're relying on JavaScript, HTML, CSS, and images. This means they run the exact same way in the browser as it does in the mobile experiences.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backwards compatible meaning that it works not just the modern pages, but also on classic and publishing pages as well.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development tools and platform used in the SharePoint Framework is implemented with open-source tools and common JavaScript web frameworks like React.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Is all SharePoint Framework development done in JavaScript?</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No, and in many similar ways as the SharePoint Add-in development model, server-side development is needed for backend scenarios.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The SharePoint Framework is simply concentrating on the user interface side of components, not on the fundamentals around the API usage. You can still create server-side solutions, but they're not going to be visible or surfaced in SharePoint Online or run within a SharePoint process.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Instead, you can create a SharePoint Framework component that can interact with those backend APIs.</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r>
              <a:rPr lang="en-US"/>
              <a:t>SharePoint Framework</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9/27/2020 7:07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53644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There are a few things you need to take into consideration when setting up a SharePoint Framework development environment. First you need to set up a Microsoft 365 developer tenant.</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05520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A developer tenant is no different than a normal production tenant. Microsoft provides developers, through the Office Developer Program to get access to a developer tenant. The developer tenant same thing you would normally get when you purchase Office 365 licenses.</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&gt; [!TIP]</a:t>
            </a:r>
          </a:p>
          <a:p>
            <a:r>
              <a:rPr lang="en-US" sz="900" b="0" kern="1200" dirty="0">
                <a:solidFill>
                  <a:schemeClr val="tx1"/>
                </a:solidFill>
                <a:effectLst/>
                <a:latin typeface="Segoe UI Light" pitchFamily="34" charset="0"/>
                <a:ea typeface="+mn-ea"/>
                <a:cs typeface="+mn-cs"/>
              </a:rPr>
              <a:t>&gt; Sign up for the Office Developer Program at [https://</a:t>
            </a:r>
            <a:r>
              <a:rPr lang="en-US" sz="900" b="0" kern="1200" dirty="0" err="1">
                <a:solidFill>
                  <a:schemeClr val="tx1"/>
                </a:solidFill>
                <a:effectLst/>
                <a:latin typeface="Segoe UI Light" pitchFamily="34" charset="0"/>
                <a:ea typeface="+mn-ea"/>
                <a:cs typeface="+mn-cs"/>
              </a:rPr>
              <a:t>aka.ms</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offdp</a:t>
            </a:r>
            <a:r>
              <a:rPr lang="en-US" sz="900" b="0" kern="1200" dirty="0">
                <a:solidFill>
                  <a:schemeClr val="tx1"/>
                </a:solidFill>
                <a:effectLst/>
                <a:latin typeface="Segoe UI Light" pitchFamily="34" charset="0"/>
                <a:ea typeface="+mn-ea"/>
                <a:cs typeface="+mn-cs"/>
              </a:rPr>
              <a:t>](</a:t>
            </a:r>
            <a:r>
              <a:rPr lang="en-US" sz="900" b="0" u="sng" kern="1200" dirty="0">
                <a:solidFill>
                  <a:schemeClr val="tx1"/>
                </a:solidFill>
                <a:effectLst/>
                <a:latin typeface="Segoe UI Light" pitchFamily="34" charset="0"/>
                <a:ea typeface="+mn-ea"/>
                <a:cs typeface="+mn-cs"/>
              </a:rPr>
              <a:t>https://</a:t>
            </a:r>
            <a:r>
              <a:rPr lang="en-US" sz="900" b="0" u="sng" kern="1200" dirty="0" err="1">
                <a:solidFill>
                  <a:schemeClr val="tx1"/>
                </a:solidFill>
                <a:effectLst/>
                <a:latin typeface="Segoe UI Light" pitchFamily="34" charset="0"/>
                <a:ea typeface="+mn-ea"/>
                <a:cs typeface="+mn-cs"/>
              </a:rPr>
              <a:t>aka.ms</a:t>
            </a:r>
            <a:r>
              <a:rPr lang="en-US" sz="900" b="0" u="sng" kern="1200" dirty="0">
                <a:solidFill>
                  <a:schemeClr val="tx1"/>
                </a:solidFill>
                <a:effectLst/>
                <a:latin typeface="Segoe UI Light" pitchFamily="34" charset="0"/>
                <a:ea typeface="+mn-ea"/>
                <a:cs typeface="+mn-cs"/>
              </a:rPr>
              <a:t>/</a:t>
            </a:r>
            <a:r>
              <a:rPr lang="en-US" sz="900" b="0" u="sng" kern="1200" dirty="0" err="1">
                <a:solidFill>
                  <a:schemeClr val="tx1"/>
                </a:solidFill>
                <a:effectLst/>
                <a:latin typeface="Segoe UI Light" pitchFamily="34" charset="0"/>
                <a:ea typeface="+mn-ea"/>
                <a:cs typeface="+mn-cs"/>
              </a:rPr>
              <a:t>offdp</a:t>
            </a:r>
            <a:r>
              <a:rPr lang="en-US" sz="900" b="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89124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Once you have a developer tenant, you need to create an App Catalog site. The App Catalog is where you deploy your custom packages that contain your components that you want to test or share with others in your organization. You can think of it like the SharePoint Store in a sense</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282948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3" name="Picture 2" descr="A person standing in front of a computer&#10;&#10;Description generated with very high confidence">
            <a:extLst>
              <a:ext uri="{FF2B5EF4-FFF2-40B4-BE49-F238E27FC236}">
                <a16:creationId xmlns:a16="http://schemas.microsoft.com/office/drawing/2014/main" id="{070E6202-7CD5-4BB1-8AE7-46D9B3803A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6" name="Rectangle 5">
            <a:extLst>
              <a:ext uri="{FF2B5EF4-FFF2-40B4-BE49-F238E27FC236}">
                <a16:creationId xmlns:a16="http://schemas.microsoft.com/office/drawing/2014/main" id="{31AE396F-8D3A-450C-ACA2-DBB858270594}"/>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8" name="Picture 7" descr="A picture containing indoor, wall, person, table&#10;&#10;Description generated with very high confidence">
            <a:extLst>
              <a:ext uri="{FF2B5EF4-FFF2-40B4-BE49-F238E27FC236}">
                <a16:creationId xmlns:a16="http://schemas.microsoft.com/office/drawing/2014/main" id="{B8A2D951-EDA6-4EFB-9752-5BDDC09A6E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0"/>
            <a:ext cx="10494411" cy="6994525"/>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35000">
                <a:schemeClr val="tx2"/>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dirty="0"/>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
        <p:nvSpPr>
          <p:cNvPr id="6" name="Text Placeholder 5"/>
          <p:cNvSpPr>
            <a:spLocks noGrp="1"/>
          </p:cNvSpPr>
          <p:nvPr>
            <p:ph type="body" sz="quarter" idx="10"/>
          </p:nvPr>
        </p:nvSpPr>
        <p:spPr>
          <a:xfrm>
            <a:off x="464400" y="1212850"/>
            <a:ext cx="11574000" cy="1346522"/>
          </a:xfrm>
        </p:spPr>
        <p:txBody>
          <a:bodyPr/>
          <a:lstStyle>
            <a:lvl1pPr marL="0" indent="0">
              <a:buNone/>
              <a:defRPr sz="2400">
                <a:solidFill>
                  <a:schemeClr val="tx2"/>
                </a:solidFill>
              </a:defRPr>
            </a:lvl1pPr>
            <a:lvl2pPr marL="0" indent="0">
              <a:buFontTx/>
              <a:buNone/>
              <a:defRPr sz="1400"/>
            </a:lvl2pPr>
            <a:lvl3pPr marL="228600" indent="0">
              <a:buNone/>
              <a:defRPr sz="1200"/>
            </a:lvl3pPr>
            <a:lvl4pPr marL="457200" indent="0">
              <a:buNone/>
              <a:defRPr sz="1100"/>
            </a:lvl4pPr>
            <a:lvl5pPr marL="685800"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58590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515024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24392500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0F78C-A1E8-49AC-BCBF-336AEB115B4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B833373C-C8AA-431D-B93D-DEA9B0B50A88}"/>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4FD1A961-3AA4-4E0D-8B60-826A7A8043AD}"/>
              </a:ext>
            </a:extLst>
          </p:cNvPr>
          <p:cNvSpPr>
            <a:spLocks noGrp="1"/>
          </p:cNvSpPr>
          <p:nvPr>
            <p:ph type="dt" sz="half" idx="10"/>
          </p:nvPr>
        </p:nvSpPr>
        <p:spPr/>
        <p:txBody>
          <a:bodyPr/>
          <a:lstStyle/>
          <a:p>
            <a:fld id="{660436C1-61B8-46A9-8914-0F3FF174A102}" type="datetimeFigureOut">
              <a:rPr lang="en-US" smtClean="0"/>
              <a:t>9/27/2020</a:t>
            </a:fld>
            <a:endParaRPr lang="en-US"/>
          </a:p>
        </p:txBody>
      </p:sp>
      <p:sp>
        <p:nvSpPr>
          <p:cNvPr id="5" name="Footer Placeholder 4">
            <a:extLst>
              <a:ext uri="{FF2B5EF4-FFF2-40B4-BE49-F238E27FC236}">
                <a16:creationId xmlns:a16="http://schemas.microsoft.com/office/drawing/2014/main" id="{824D1435-181C-4887-B2DB-310D9417F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1AB6A-1190-4D2F-B4DE-853D4587B223}"/>
              </a:ext>
            </a:extLst>
          </p:cNvPr>
          <p:cNvSpPr>
            <a:spLocks noGrp="1"/>
          </p:cNvSpPr>
          <p:nvPr>
            <p:ph type="sldNum" sz="quarter" idx="12"/>
          </p:nvPr>
        </p:nvSpPr>
        <p:spPr/>
        <p:txBody>
          <a:bodyPr/>
          <a:lstStyle/>
          <a:p>
            <a:fld id="{2A17DCD6-5E03-4B24-A301-F20FB9BDC6CF}" type="slidenum">
              <a:rPr lang="en-US" smtClean="0"/>
              <a:t>‹#›</a:t>
            </a:fld>
            <a:endParaRPr lang="en-US"/>
          </a:p>
        </p:txBody>
      </p:sp>
    </p:spTree>
    <p:extLst>
      <p:ext uri="{BB962C8B-B14F-4D97-AF65-F5344CB8AC3E}">
        <p14:creationId xmlns:p14="http://schemas.microsoft.com/office/powerpoint/2010/main" val="707557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451464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101341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648468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790864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241690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01917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462957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53485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310834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9845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964603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179111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27647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2338819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59285522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3647762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13990352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216772167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20272010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00471728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3127537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1793362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658679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896546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5785658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28091350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065801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87089506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345365482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9196985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40205627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88651823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097136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3557624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4492705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21748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100271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311903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1050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45126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244952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617358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27498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092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951466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816797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2784190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15248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380095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52361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92514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92215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65365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slideLayout" Target="../slideLayouts/slideLayout80.xml"/><Relationship Id="rId55" Type="http://schemas.openxmlformats.org/officeDocument/2006/relationships/image" Target="../media/image1.emf"/><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3" Type="http://schemas.openxmlformats.org/officeDocument/2006/relationships/slideLayout" Target="../slideLayouts/slideLayout83.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slideLayout" Target="../slideLayouts/slideLayout8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51" Type="http://schemas.openxmlformats.org/officeDocument/2006/relationships/slideLayout" Target="../slideLayouts/slideLayout81.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54" Type="http://schemas.openxmlformats.org/officeDocument/2006/relationships/theme" Target="../theme/theme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264" r:id="rId14"/>
    <p:sldLayoutId id="2147484537" r:id="rId15"/>
    <p:sldLayoutId id="2147484538" r:id="rId16"/>
    <p:sldLayoutId id="2147484539" r:id="rId17"/>
    <p:sldLayoutId id="2147484540" r:id="rId18"/>
    <p:sldLayoutId id="2147484541" r:id="rId19"/>
    <p:sldLayoutId id="2147484542" r:id="rId20"/>
    <p:sldLayoutId id="2147484543" r:id="rId21"/>
    <p:sldLayoutId id="2147484544" r:id="rId22"/>
    <p:sldLayoutId id="2147484545" r:id="rId23"/>
    <p:sldLayoutId id="2147484546" r:id="rId24"/>
    <p:sldLayoutId id="2147484299" r:id="rId25"/>
    <p:sldLayoutId id="2147484552" r:id="rId26"/>
    <p:sldLayoutId id="2147484556" r:id="rId27"/>
    <p:sldLayoutId id="2147484557" r:id="rId28"/>
    <p:sldLayoutId id="2147484559" r:id="rId29"/>
    <p:sldLayoutId id="2147484560"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5"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803134433"/>
      </p:ext>
    </p:extLst>
  </p:cSld>
  <p:clrMap bg1="lt1" tx1="dk1" bg2="lt2" tx2="dk2" accent1="accent1" accent2="accent2" accent3="accent3" accent4="accent4" accent5="accent5" accent6="accent6" hlink="hlink" folHlink="folHlink"/>
  <p:sldLayoutIdLst>
    <p:sldLayoutId id="2147484562" r:id="rId1"/>
    <p:sldLayoutId id="2147484563" r:id="rId2"/>
    <p:sldLayoutId id="2147484564" r:id="rId3"/>
    <p:sldLayoutId id="2147484565" r:id="rId4"/>
    <p:sldLayoutId id="2147484566" r:id="rId5"/>
    <p:sldLayoutId id="2147484567" r:id="rId6"/>
    <p:sldLayoutId id="2147484568" r:id="rId7"/>
    <p:sldLayoutId id="2147484569" r:id="rId8"/>
    <p:sldLayoutId id="2147484570" r:id="rId9"/>
    <p:sldLayoutId id="2147484571" r:id="rId10"/>
    <p:sldLayoutId id="2147484572" r:id="rId11"/>
    <p:sldLayoutId id="2147484573" r:id="rId12"/>
    <p:sldLayoutId id="2147484574" r:id="rId13"/>
    <p:sldLayoutId id="2147484575" r:id="rId14"/>
    <p:sldLayoutId id="2147484576" r:id="rId15"/>
    <p:sldLayoutId id="2147484577" r:id="rId16"/>
    <p:sldLayoutId id="2147484578" r:id="rId17"/>
    <p:sldLayoutId id="2147484579" r:id="rId18"/>
    <p:sldLayoutId id="2147484580" r:id="rId19"/>
    <p:sldLayoutId id="2147484581" r:id="rId20"/>
    <p:sldLayoutId id="2147484582" r:id="rId21"/>
    <p:sldLayoutId id="2147484583" r:id="rId22"/>
    <p:sldLayoutId id="2147484584" r:id="rId23"/>
    <p:sldLayoutId id="2147484585" r:id="rId24"/>
    <p:sldLayoutId id="2147484586" r:id="rId25"/>
    <p:sldLayoutId id="2147484587" r:id="rId26"/>
    <p:sldLayoutId id="2147484588" r:id="rId27"/>
    <p:sldLayoutId id="2147484589" r:id="rId28"/>
    <p:sldLayoutId id="2147484590" r:id="rId29"/>
    <p:sldLayoutId id="2147484591" r:id="rId30"/>
    <p:sldLayoutId id="2147484592" r:id="rId31"/>
    <p:sldLayoutId id="2147484593" r:id="rId32"/>
    <p:sldLayoutId id="2147484594" r:id="rId33"/>
    <p:sldLayoutId id="2147484595" r:id="rId34"/>
    <p:sldLayoutId id="2147484596" r:id="rId35"/>
    <p:sldLayoutId id="2147484597" r:id="rId36"/>
    <p:sldLayoutId id="2147484598" r:id="rId37"/>
    <p:sldLayoutId id="2147484599" r:id="rId38"/>
    <p:sldLayoutId id="2147484600" r:id="rId39"/>
    <p:sldLayoutId id="2147484601" r:id="rId40"/>
    <p:sldLayoutId id="2147484602" r:id="rId41"/>
    <p:sldLayoutId id="2147484603" r:id="rId42"/>
    <p:sldLayoutId id="2147484604" r:id="rId43"/>
    <p:sldLayoutId id="2147484605" r:id="rId44"/>
    <p:sldLayoutId id="2147484606" r:id="rId45"/>
    <p:sldLayoutId id="2147484607" r:id="rId46"/>
    <p:sldLayoutId id="2147484608" r:id="rId47"/>
    <p:sldLayoutId id="2147484609" r:id="rId48"/>
    <p:sldLayoutId id="2147484610" r:id="rId49"/>
    <p:sldLayoutId id="2147484611" r:id="rId50"/>
    <p:sldLayoutId id="2147484612" r:id="rId51"/>
    <p:sldLayoutId id="2147484613" r:id="rId52"/>
    <p:sldLayoutId id="2147484614" r:id="rId53"/>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3" Type="http://schemas.openxmlformats.org/officeDocument/2006/relationships/hyperlink" Target="https://aka.ms/offdp" TargetMode="External"/><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tif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tiff"/><Relationship Id="rId10" Type="http://schemas.openxmlformats.org/officeDocument/2006/relationships/image" Target="../media/image63.tiff"/><Relationship Id="rId4" Type="http://schemas.openxmlformats.org/officeDocument/2006/relationships/image" Target="../media/image57.tiff"/><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6.emf"/><Relationship Id="rId7" Type="http://schemas.openxmlformats.org/officeDocument/2006/relationships/image" Target="../media/image70.tiff"/><Relationship Id="rId12"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69.tiff"/><Relationship Id="rId11" Type="http://schemas.openxmlformats.org/officeDocument/2006/relationships/image" Target="../media/image58.tiff"/><Relationship Id="rId5" Type="http://schemas.openxmlformats.org/officeDocument/2006/relationships/image" Target="../media/image68.png"/><Relationship Id="rId10" Type="http://schemas.openxmlformats.org/officeDocument/2006/relationships/image" Target="../media/image56.png"/><Relationship Id="rId4" Type="http://schemas.openxmlformats.org/officeDocument/2006/relationships/image" Target="../media/image67.png"/><Relationship Id="rId9" Type="http://schemas.openxmlformats.org/officeDocument/2006/relationships/image" Target="../media/image57.tiff"/></Relationships>
</file>

<file path=ppt/slides/_rels/slide19.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hyperlink" Target="https://nodejs.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18.xml"/><Relationship Id="rId1" Type="http://schemas.openxmlformats.org/officeDocument/2006/relationships/slideLayout" Target="../slideLayouts/slideLayout29.xml"/><Relationship Id="rId5" Type="http://schemas.openxmlformats.org/officeDocument/2006/relationships/image" Target="../media/image59.png"/><Relationship Id="rId4" Type="http://schemas.openxmlformats.org/officeDocument/2006/relationships/hyperlink" Target="https://www.nuget.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hyperlink" Target="http://yeoman.i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hyperlink" Target="http://gulpjs.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hyperlink" Target="https://www.typescriptlang.or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73.emf"/></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Layout" Target="../slideLayouts/slideLayout30.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css-modules/css-modules" TargetMode="External"/><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9.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9.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hyperlink" Target="https://localhost/" TargetMode="External"/><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hyperlink" Target="https://your-sharepoint-site/_layouts/workbench.aspx"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9.xml"/><Relationship Id="rId5" Type="http://schemas.openxmlformats.org/officeDocument/2006/relationships/image" Target="../media/image86.png"/><Relationship Id="rId4" Type="http://schemas.openxmlformats.org/officeDocument/2006/relationships/image" Target="../media/image8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1.jpg"/><Relationship Id="rId1" Type="http://schemas.openxmlformats.org/officeDocument/2006/relationships/slideLayout" Target="../slideLayouts/slideLayout30.xml"/><Relationship Id="rId5" Type="http://schemas.openxmlformats.org/officeDocument/2006/relationships/image" Target="../media/image42.jpg"/><Relationship Id="rId4" Type="http://schemas.openxmlformats.org/officeDocument/2006/relationships/image" Target="../media/image41.jpg"/></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image" Target="../media/image73.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8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3" Type="http://schemas.openxmlformats.org/officeDocument/2006/relationships/hyperlink" Target="https://www.collabsummit.org/sessions/" TargetMode="External"/><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learn/paths/m365-sharepoint-associate/" TargetMode="External"/><Relationship Id="rId2" Type="http://schemas.openxmlformats.org/officeDocument/2006/relationships/notesSlide" Target="../notesSlides/notesSlide48.xml"/><Relationship Id="rId1" Type="http://schemas.openxmlformats.org/officeDocument/2006/relationships/slideLayout" Target="../slideLayouts/slideLayout29.xml"/><Relationship Id="rId6" Type="http://schemas.openxmlformats.org/officeDocument/2006/relationships/image" Target="../media/image100.png"/><Relationship Id="rId5" Type="http://schemas.openxmlformats.org/officeDocument/2006/relationships/hyperlink" Target="https://aka.ms/m365pnp" TargetMode="External"/><Relationship Id="rId4" Type="http://schemas.openxmlformats.org/officeDocument/2006/relationships/hyperlink" Target="https://www.voitanos.io/"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Office Developer Program</a:t>
            </a:r>
            <a:r>
              <a:rPr lang="en-US" dirty="0">
                <a:cs typeface="Segoe UI" panose="020B0502040204020203" pitchFamily="34" charset="0"/>
              </a:rPr>
              <a:t> - </a:t>
            </a:r>
            <a:r>
              <a:rPr lang="en-US" u="sng" dirty="0">
                <a:hlinkClick r:id="rId3"/>
              </a:rPr>
              <a:t>https://aka.ms/offdp</a:t>
            </a:r>
            <a:endParaRPr lang="en-US" dirty="0"/>
          </a:p>
          <a:p>
            <a:r>
              <a:rPr lang="en-US" dirty="0"/>
              <a:t>You will receive welcome mail with link to sign up for Office 365 tenant</a:t>
            </a:r>
          </a:p>
        </p:txBody>
      </p:sp>
      <p:sp>
        <p:nvSpPr>
          <p:cNvPr id="3" name="Title 2"/>
          <p:cNvSpPr>
            <a:spLocks noGrp="1"/>
          </p:cNvSpPr>
          <p:nvPr>
            <p:ph type="title"/>
          </p:nvPr>
        </p:nvSpPr>
        <p:spPr/>
        <p:txBody>
          <a:bodyPr/>
          <a:lstStyle/>
          <a:p>
            <a:r>
              <a:rPr lang="en-US"/>
              <a:t>Sign up for an Office 365 Developer Tenant</a:t>
            </a:r>
          </a:p>
        </p:txBody>
      </p:sp>
      <p:pic>
        <p:nvPicPr>
          <p:cNvPr id="7" name="Picture 6">
            <a:extLst>
              <a:ext uri="{FF2B5EF4-FFF2-40B4-BE49-F238E27FC236}">
                <a16:creationId xmlns:a16="http://schemas.microsoft.com/office/drawing/2014/main" id="{699BEAB1-A11C-473D-91E6-77F091AAC1CE}"/>
              </a:ext>
            </a:extLst>
          </p:cNvPr>
          <p:cNvPicPr>
            <a:picLocks noChangeAspect="1"/>
          </p:cNvPicPr>
          <p:nvPr/>
        </p:nvPicPr>
        <p:blipFill>
          <a:blip r:embed="rId4"/>
          <a:stretch>
            <a:fillRect/>
          </a:stretch>
        </p:blipFill>
        <p:spPr>
          <a:xfrm>
            <a:off x="1899349" y="2495846"/>
            <a:ext cx="8637776" cy="4219913"/>
          </a:xfrm>
          <a:prstGeom prst="rect">
            <a:avLst/>
          </a:prstGeom>
          <a:ln>
            <a:solidFill>
              <a:schemeClr val="bg1">
                <a:lumMod val="90000"/>
              </a:schemeClr>
            </a:solidFill>
          </a:ln>
        </p:spPr>
      </p:pic>
    </p:spTree>
    <p:extLst>
      <p:ext uri="{BB962C8B-B14F-4D97-AF65-F5344CB8AC3E}">
        <p14:creationId xmlns:p14="http://schemas.microsoft.com/office/powerpoint/2010/main" val="44623553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4C166F-D888-944E-92F3-7DC0E729F088}"/>
              </a:ext>
            </a:extLst>
          </p:cNvPr>
          <p:cNvSpPr>
            <a:spLocks noGrp="1"/>
          </p:cNvSpPr>
          <p:nvPr>
            <p:ph type="body" sz="quarter" idx="10"/>
          </p:nvPr>
        </p:nvSpPr>
        <p:spPr>
          <a:xfrm>
            <a:off x="464400" y="1212850"/>
            <a:ext cx="11574000" cy="923330"/>
          </a:xfrm>
        </p:spPr>
        <p:txBody>
          <a:bodyPr/>
          <a:lstStyle/>
          <a:p>
            <a:r>
              <a:rPr lang="en-US" dirty="0"/>
              <a:t>Sign up for the Office Developer Program</a:t>
            </a:r>
            <a:r>
              <a:rPr lang="en-US" dirty="0">
                <a:cs typeface="Segoe UI" panose="020B0502040204020203" pitchFamily="34" charset="0"/>
              </a:rPr>
              <a:t> - </a:t>
            </a:r>
            <a:r>
              <a:rPr lang="en-US" u="sng" dirty="0">
                <a:hlinkClick r:id="rId3"/>
              </a:rPr>
              <a:t>https://aka.ms/offdp</a:t>
            </a:r>
            <a:endParaRPr lang="en-US" dirty="0"/>
          </a:p>
          <a:p>
            <a:r>
              <a:rPr lang="en-US" dirty="0"/>
              <a:t>You will receive welcome mail with link to sign up for Office 365 tenant</a:t>
            </a:r>
          </a:p>
        </p:txBody>
      </p:sp>
      <p:sp>
        <p:nvSpPr>
          <p:cNvPr id="3" name="Title 2"/>
          <p:cNvSpPr>
            <a:spLocks noGrp="1"/>
          </p:cNvSpPr>
          <p:nvPr>
            <p:ph type="title"/>
          </p:nvPr>
        </p:nvSpPr>
        <p:spPr/>
        <p:txBody>
          <a:bodyPr/>
          <a:lstStyle/>
          <a:p>
            <a:r>
              <a:rPr lang="en-US"/>
              <a:t>Sign up for an Office 365 Developer Tenant</a:t>
            </a:r>
          </a:p>
        </p:txBody>
      </p:sp>
      <p:pic>
        <p:nvPicPr>
          <p:cNvPr id="7" name="Picture 6">
            <a:extLst>
              <a:ext uri="{FF2B5EF4-FFF2-40B4-BE49-F238E27FC236}">
                <a16:creationId xmlns:a16="http://schemas.microsoft.com/office/drawing/2014/main" id="{699BEAB1-A11C-473D-91E6-77F091AAC1CE}"/>
              </a:ext>
            </a:extLst>
          </p:cNvPr>
          <p:cNvPicPr>
            <a:picLocks noChangeAspect="1"/>
          </p:cNvPicPr>
          <p:nvPr/>
        </p:nvPicPr>
        <p:blipFill>
          <a:blip r:embed="rId4"/>
          <a:stretch>
            <a:fillRect/>
          </a:stretch>
        </p:blipFill>
        <p:spPr>
          <a:xfrm>
            <a:off x="1899349" y="2495846"/>
            <a:ext cx="8637776" cy="4219913"/>
          </a:xfrm>
          <a:prstGeom prst="rect">
            <a:avLst/>
          </a:prstGeom>
          <a:ln>
            <a:solidFill>
              <a:schemeClr val="bg1">
                <a:lumMod val="90000"/>
              </a:schemeClr>
            </a:solidFill>
          </a:ln>
        </p:spPr>
      </p:pic>
    </p:spTree>
    <p:extLst>
      <p:ext uri="{BB962C8B-B14F-4D97-AF65-F5344CB8AC3E}">
        <p14:creationId xmlns:p14="http://schemas.microsoft.com/office/powerpoint/2010/main" val="4546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7" name="Picture 6">
            <a:extLst>
              <a:ext uri="{FF2B5EF4-FFF2-40B4-BE49-F238E27FC236}">
                <a16:creationId xmlns:a16="http://schemas.microsoft.com/office/drawing/2014/main" id="{5058AC70-BD4F-4892-B7A7-5C506F4996D2}"/>
              </a:ext>
            </a:extLst>
          </p:cNvPr>
          <p:cNvPicPr>
            <a:picLocks noChangeAspect="1"/>
          </p:cNvPicPr>
          <p:nvPr/>
        </p:nvPicPr>
        <p:blipFill>
          <a:blip r:embed="rId4"/>
          <a:stretch>
            <a:fillRect/>
          </a:stretch>
        </p:blipFill>
        <p:spPr>
          <a:xfrm>
            <a:off x="1910556" y="3043724"/>
            <a:ext cx="8615363" cy="3489222"/>
          </a:xfrm>
          <a:prstGeom prst="rect">
            <a:avLst/>
          </a:prstGeom>
          <a:ln>
            <a:solidFill>
              <a:schemeClr val="bg1">
                <a:lumMod val="75000"/>
              </a:schemeClr>
            </a:solidFill>
          </a:ln>
        </p:spPr>
      </p:pic>
    </p:spTree>
    <p:extLst>
      <p:ext uri="{BB962C8B-B14F-4D97-AF65-F5344CB8AC3E}">
        <p14:creationId xmlns:p14="http://schemas.microsoft.com/office/powerpoint/2010/main" val="7011359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938992"/>
          </a:xfrm>
        </p:spPr>
        <p:txBody>
          <a:bodyPr/>
          <a:lstStyle/>
          <a:p>
            <a:r>
              <a:rPr lang="en-US" dirty="0"/>
              <a:t>Visible in Site Contents</a:t>
            </a:r>
          </a:p>
          <a:p>
            <a:r>
              <a:rPr lang="en-US" dirty="0"/>
              <a:t>Creation only available through PowerShell</a:t>
            </a:r>
          </a:p>
          <a:p>
            <a:pPr lvl="1"/>
            <a:r>
              <a:rPr lang="en-US" dirty="0"/>
              <a:t>Add-</a:t>
            </a:r>
            <a:r>
              <a:rPr lang="en-US" dirty="0" err="1"/>
              <a:t>PnPSiteCollectionAppCatalog</a:t>
            </a:r>
            <a:endParaRPr lang="en-US" dirty="0"/>
          </a:p>
          <a:p>
            <a:pPr lvl="1"/>
            <a:r>
              <a:rPr lang="en-US" dirty="0"/>
              <a:t>Add-</a:t>
            </a:r>
            <a:r>
              <a:rPr lang="en-US" dirty="0" err="1"/>
              <a:t>SPOSiteCollectionAppCatalog</a:t>
            </a:r>
            <a:endParaRPr lang="en-US" dirty="0"/>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Site Level App Catalogs (optional)</a:t>
            </a:r>
          </a:p>
        </p:txBody>
      </p:sp>
      <p:grpSp>
        <p:nvGrpSpPr>
          <p:cNvPr id="8" name="Group 7">
            <a:extLst>
              <a:ext uri="{FF2B5EF4-FFF2-40B4-BE49-F238E27FC236}">
                <a16:creationId xmlns:a16="http://schemas.microsoft.com/office/drawing/2014/main" id="{3A6BFFDC-ED35-4CAD-8B20-ACC460CD0750}"/>
              </a:ext>
            </a:extLst>
          </p:cNvPr>
          <p:cNvGrpSpPr/>
          <p:nvPr/>
        </p:nvGrpSpPr>
        <p:grpSpPr>
          <a:xfrm>
            <a:off x="2671948" y="2831519"/>
            <a:ext cx="6081661" cy="4163006"/>
            <a:chOff x="2671948" y="2831519"/>
            <a:chExt cx="6081661" cy="4163006"/>
          </a:xfrm>
        </p:grpSpPr>
        <p:pic>
          <p:nvPicPr>
            <p:cNvPr id="5" name="Picture 4">
              <a:extLst>
                <a:ext uri="{FF2B5EF4-FFF2-40B4-BE49-F238E27FC236}">
                  <a16:creationId xmlns:a16="http://schemas.microsoft.com/office/drawing/2014/main" id="{F95ACA88-C6C6-491C-B89D-A1489BA51D30}"/>
                </a:ext>
              </a:extLst>
            </p:cNvPr>
            <p:cNvPicPr>
              <a:picLocks noChangeAspect="1"/>
            </p:cNvPicPr>
            <p:nvPr/>
          </p:nvPicPr>
          <p:blipFill>
            <a:blip r:embed="rId3"/>
            <a:stretch>
              <a:fillRect/>
            </a:stretch>
          </p:blipFill>
          <p:spPr>
            <a:xfrm>
              <a:off x="2685337" y="2831519"/>
              <a:ext cx="6068272" cy="4163006"/>
            </a:xfrm>
            <a:prstGeom prst="rect">
              <a:avLst/>
            </a:prstGeom>
          </p:spPr>
        </p:pic>
        <p:sp>
          <p:nvSpPr>
            <p:cNvPr id="6" name="Rectangle 5">
              <a:extLst>
                <a:ext uri="{FF2B5EF4-FFF2-40B4-BE49-F238E27FC236}">
                  <a16:creationId xmlns:a16="http://schemas.microsoft.com/office/drawing/2014/main" id="{6F7CB2AC-4878-4626-856C-31B42E5C4B55}"/>
                </a:ext>
              </a:extLst>
            </p:cNvPr>
            <p:cNvSpPr/>
            <p:nvPr/>
          </p:nvSpPr>
          <p:spPr bwMode="auto">
            <a:xfrm>
              <a:off x="2671948" y="5498275"/>
              <a:ext cx="6080166" cy="475013"/>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78592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Development/Testing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2615406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Office 365 Development Environment</a:t>
            </a:r>
            <a:endParaRPr lang="en-US" dirty="0"/>
          </a:p>
        </p:txBody>
      </p:sp>
    </p:spTree>
    <p:extLst>
      <p:ext uri="{BB962C8B-B14F-4D97-AF65-F5344CB8AC3E}">
        <p14:creationId xmlns:p14="http://schemas.microsoft.com/office/powerpoint/2010/main" val="5797645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2375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3722689" cy="917575"/>
          </a:xfrm>
        </p:spPr>
        <p:txBody>
          <a:bodyPr/>
          <a:lstStyle/>
          <a:p>
            <a:r>
              <a:rPr lang="en-US" sz="2800" dirty="0"/>
              <a:t>Configuring your </a:t>
            </a:r>
            <a:r>
              <a:rPr lang="en-US" sz="2800" dirty="0" err="1"/>
              <a:t>SPFx</a:t>
            </a:r>
            <a:r>
              <a:rPr lang="en-US" sz="2800" dirty="0"/>
              <a:t> Development Environment</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Tool Comparison: Server-side vs. client-side</a:t>
            </a:r>
          </a:p>
          <a:p>
            <a:pPr>
              <a:spcBef>
                <a:spcPts val="1200"/>
              </a:spcBef>
            </a:pPr>
            <a:r>
              <a:rPr lang="en-US" sz="2000" dirty="0"/>
              <a:t>Node.js</a:t>
            </a:r>
          </a:p>
          <a:p>
            <a:pPr>
              <a:spcBef>
                <a:spcPts val="1200"/>
              </a:spcBef>
            </a:pPr>
            <a:r>
              <a:rPr lang="en-US" sz="2000" dirty="0"/>
              <a:t>NPM, Yeoman, Gulp</a:t>
            </a:r>
          </a:p>
          <a:p>
            <a:pPr>
              <a:spcBef>
                <a:spcPts val="1200"/>
              </a:spcBef>
            </a:pPr>
            <a:r>
              <a:rPr lang="en-US" sz="2000" dirty="0"/>
              <a:t>TypeScript</a:t>
            </a:r>
          </a:p>
          <a:p>
            <a:pPr>
              <a:spcBef>
                <a:spcPts val="1200"/>
              </a:spcBef>
            </a:pPr>
            <a:endParaRPr lang="en-US" sz="2000" dirty="0"/>
          </a:p>
          <a:p>
            <a:pPr>
              <a:spcBef>
                <a:spcPts val="1200"/>
              </a:spcBef>
            </a:pPr>
            <a:r>
              <a:rPr lang="en-US" sz="2400" b="1" i="1" dirty="0"/>
              <a:t>Creating your first SPFx webpart project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p:txBody>
          <a:bodyPr/>
          <a:lstStyle/>
          <a:p>
            <a:r>
              <a:rPr lang="en-US" dirty="0"/>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3"/>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6"/>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7"/>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387798"/>
          </a:xfrm>
        </p:spPr>
        <p:txBody>
          <a:bodyPr/>
          <a:lstStyle/>
          <a:p>
            <a:r>
              <a:rPr lang="en-US" dirty="0"/>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2"/>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5595378"/>
          </a:xfrm>
        </p:spPr>
        <p:txBody>
          <a:bodyPr/>
          <a:lstStyle/>
          <a:p>
            <a:r>
              <a:rPr lang="en-US" dirty="0"/>
              <a:t>Cross platform JavaScript runtime</a:t>
            </a:r>
          </a:p>
          <a:p>
            <a:pPr lvl="1"/>
            <a:r>
              <a:rPr lang="en-US" dirty="0"/>
              <a:t>Similar to .NET Framework is a runtime for C# based projects</a:t>
            </a:r>
          </a:p>
          <a:p>
            <a:pPr lvl="1"/>
            <a:r>
              <a:rPr lang="en-US" dirty="0"/>
              <a:t>Used to execute JavaScript on the desktop / server / devices</a:t>
            </a:r>
          </a:p>
          <a:p>
            <a:pPr lvl="1"/>
            <a:r>
              <a:rPr lang="en-US" dirty="0"/>
              <a:t>API wrapper to Chromes V8 JavaScript engine </a:t>
            </a:r>
          </a:p>
          <a:p>
            <a:pPr lvl="2"/>
            <a:r>
              <a:rPr lang="en-US" dirty="0"/>
              <a:t>Also works in Edge</a:t>
            </a:r>
          </a:p>
          <a:p>
            <a:endParaRPr lang="en-US" dirty="0"/>
          </a:p>
          <a:p>
            <a:r>
              <a:rPr lang="en-US" dirty="0" err="1"/>
              <a:t>SPFx’s</a:t>
            </a:r>
            <a:r>
              <a:rPr lang="en-US" dirty="0"/>
              <a:t> open source tooling is built on Node.js</a:t>
            </a:r>
          </a:p>
          <a:p>
            <a:endParaRPr lang="en-US" dirty="0"/>
          </a:p>
          <a:p>
            <a:r>
              <a:rPr lang="en-US" dirty="0" err="1"/>
              <a:t>SPFx</a:t>
            </a:r>
            <a:r>
              <a:rPr lang="en-US" dirty="0"/>
              <a:t> supports Node.js LTS v8.* and v10.*</a:t>
            </a:r>
          </a:p>
          <a:p>
            <a:pPr lvl="1"/>
            <a:r>
              <a:rPr lang="en-US" dirty="0"/>
              <a:t>LTS: Long term support</a:t>
            </a:r>
          </a:p>
          <a:p>
            <a:pPr lvl="1"/>
            <a:r>
              <a:rPr lang="en-US" dirty="0"/>
              <a:t>SharePoint Server 2016 only supports v8.*</a:t>
            </a:r>
          </a:p>
          <a:p>
            <a:pPr lvl="1"/>
            <a:endParaRPr lang="en-US" dirty="0"/>
          </a:p>
          <a:p>
            <a:r>
              <a:rPr lang="en-US" dirty="0"/>
              <a:t>Node Version Manager (</a:t>
            </a:r>
            <a:r>
              <a:rPr lang="en-US" dirty="0" err="1"/>
              <a:t>nvm</a:t>
            </a:r>
            <a:r>
              <a:rPr lang="en-US" dirty="0"/>
              <a:t>) </a:t>
            </a:r>
          </a:p>
          <a:p>
            <a:pPr lvl="1"/>
            <a:r>
              <a:rPr lang="en-US" dirty="0"/>
              <a:t>Solves problems of multiple version of Node.js on same device</a:t>
            </a:r>
          </a:p>
          <a:p>
            <a:pPr lvl="1"/>
            <a:r>
              <a:rPr lang="en-US" dirty="0"/>
              <a:t>Separate versions for Windows and MacOS/Linux</a:t>
            </a:r>
          </a:p>
          <a:p>
            <a:pPr lvl="1"/>
            <a:endParaRPr lang="en-US" dirty="0"/>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p:txBody>
          <a:bodyPr/>
          <a:lstStyle/>
          <a:p>
            <a:r>
              <a:rPr lang="en-US" dirty="0"/>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3"/>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4"/>
              </a:rPr>
              <a:t>https://nodejs.org/</a:t>
            </a:r>
            <a:endParaRPr lang="fi-FI" dirty="0"/>
          </a:p>
        </p:txBody>
      </p:sp>
    </p:spTree>
    <p:extLst>
      <p:ext uri="{BB962C8B-B14F-4D97-AF65-F5344CB8AC3E}">
        <p14:creationId xmlns:p14="http://schemas.microsoft.com/office/powerpoint/2010/main" val="24621890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 INTRODUCTION TO DEVELOPMENT WITH THE SHAREPOINT FRAMEWORK (SPFX)</a:t>
            </a:r>
          </a:p>
        </p:txBody>
      </p:sp>
      <p:sp>
        <p:nvSpPr>
          <p:cNvPr id="5" name="Text Placeholder 4"/>
          <p:cNvSpPr>
            <a:spLocks noGrp="1"/>
          </p:cNvSpPr>
          <p:nvPr>
            <p:ph type="body" sz="quarter" idx="12"/>
          </p:nvPr>
        </p:nvSpPr>
        <p:spPr/>
        <p:txBody>
          <a:bodyPr/>
          <a:lstStyle/>
          <a:p>
            <a:r>
              <a:rPr lang="en-US" dirty="0"/>
              <a:t>Introducing the SharePoint Framework</a:t>
            </a:r>
          </a:p>
        </p:txBody>
      </p:sp>
    </p:spTree>
    <p:extLst>
      <p:ext uri="{BB962C8B-B14F-4D97-AF65-F5344CB8AC3E}">
        <p14:creationId xmlns:p14="http://schemas.microsoft.com/office/powerpoint/2010/main" val="69971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5041380"/>
          </a:xfrm>
        </p:spPr>
        <p:txBody>
          <a:bodyPr/>
          <a:lstStyle/>
          <a:p>
            <a:r>
              <a:rPr lang="en-US" dirty="0"/>
              <a:t>NPM is a package manager for </a:t>
            </a:r>
            <a:br>
              <a:rPr lang="en-US" dirty="0"/>
            </a:br>
            <a:r>
              <a:rPr lang="en-US" dirty="0"/>
              <a:t>Node.js based projects</a:t>
            </a:r>
          </a:p>
          <a:p>
            <a:pPr lvl="1"/>
            <a:r>
              <a:rPr lang="en-US" dirty="0"/>
              <a:t>Similar to NuGet that is the .NET Framework package manager</a:t>
            </a:r>
          </a:p>
          <a:p>
            <a:endParaRPr lang="en-US" dirty="0"/>
          </a:p>
          <a:p>
            <a:r>
              <a:rPr lang="en-US" dirty="0"/>
              <a:t>Client tool used to acquire packages from the </a:t>
            </a:r>
            <a:br>
              <a:rPr lang="en-US" dirty="0"/>
            </a:br>
            <a:r>
              <a:rPr lang="en-US" dirty="0"/>
              <a:t>NPM registry: </a:t>
            </a:r>
            <a:r>
              <a:rPr lang="en-US" dirty="0">
                <a:hlinkClick r:id="rId3"/>
              </a:rPr>
              <a:t>https://www.npmjs.com</a:t>
            </a:r>
            <a:r>
              <a:rPr lang="en-US" dirty="0"/>
              <a:t> </a:t>
            </a:r>
          </a:p>
          <a:p>
            <a:pPr lvl="1"/>
            <a:r>
              <a:rPr lang="en-US" dirty="0"/>
              <a:t>Similar to NuGet that’s the client tool for the NuGet registry: </a:t>
            </a:r>
            <a:r>
              <a:rPr lang="en-US" dirty="0">
                <a:hlinkClick r:id="rId4"/>
              </a:rPr>
              <a:t>https://www.nuget.org</a:t>
            </a:r>
            <a:r>
              <a:rPr lang="en-US" dirty="0"/>
              <a:t> </a:t>
            </a:r>
          </a:p>
          <a:p>
            <a:pPr lvl="1"/>
            <a:endParaRPr lang="en-US" dirty="0"/>
          </a:p>
          <a:p>
            <a:r>
              <a:rPr lang="en-US" dirty="0"/>
              <a:t>Included with the default Node.js install</a:t>
            </a:r>
          </a:p>
          <a:p>
            <a:endParaRPr lang="en-US" dirty="0"/>
          </a:p>
          <a:p>
            <a:r>
              <a:rPr lang="en-US" dirty="0"/>
              <a:t>Alternate package managers</a:t>
            </a:r>
          </a:p>
          <a:p>
            <a:pPr lvl="1"/>
            <a:r>
              <a:rPr lang="en-US" dirty="0"/>
              <a:t>Why? SPFx HelloWorld: 48 files, 520KB </a:t>
            </a:r>
            <a:r>
              <a:rPr lang="en-US" dirty="0">
                <a:sym typeface="Wingdings" panose="05000000000000000000" pitchFamily="2" charset="2"/>
              </a:rPr>
              <a:t> </a:t>
            </a:r>
            <a:r>
              <a:rPr lang="en-US" dirty="0"/>
              <a:t>65K files, 500MB</a:t>
            </a:r>
          </a:p>
          <a:p>
            <a:pPr lvl="1"/>
            <a:r>
              <a:rPr lang="en-US" dirty="0"/>
              <a:t>Yarn</a:t>
            </a:r>
          </a:p>
          <a:p>
            <a:pPr lvl="1"/>
            <a:r>
              <a:rPr lang="en-US" dirty="0" err="1"/>
              <a:t>Pnpm</a:t>
            </a:r>
            <a:endParaRPr lang="en-US" dirty="0"/>
          </a:p>
        </p:txBody>
      </p:sp>
      <p:sp>
        <p:nvSpPr>
          <p:cNvPr id="2" name="Title 1"/>
          <p:cNvSpPr>
            <a:spLocks noGrp="1"/>
          </p:cNvSpPr>
          <p:nvPr>
            <p:ph type="title"/>
          </p:nvPr>
        </p:nvSpPr>
        <p:spPr/>
        <p:txBody>
          <a:bodyPr/>
          <a:lstStyle/>
          <a:p>
            <a:r>
              <a:rPr lang="en-US" dirty="0"/>
              <a:t>NPM – Node Package Manager</a:t>
            </a:r>
            <a:endParaRPr lang="fi-FI" dirty="0"/>
          </a:p>
        </p:txBody>
      </p:sp>
      <p:pic>
        <p:nvPicPr>
          <p:cNvPr id="4" name="Picture 4" descr="https://upload.wikimedia.org/wikipedia/commons/thumb/d/db/Npm-logo.svg/320px-Npm-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3"/>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274638" y="1212850"/>
            <a:ext cx="11887200" cy="4228850"/>
          </a:xfrm>
        </p:spPr>
        <p:txBody>
          <a:bodyPr/>
          <a:lstStyle/>
          <a:p>
            <a:r>
              <a:rPr lang="en-US" dirty="0"/>
              <a:t>Scaffolding engine that executes generators</a:t>
            </a:r>
          </a:p>
          <a:p>
            <a:r>
              <a:rPr lang="en-US" dirty="0"/>
              <a:t>Generators prompt user with questions</a:t>
            </a:r>
          </a:p>
          <a:p>
            <a:r>
              <a:rPr lang="en-US" dirty="0"/>
              <a:t>Generates project scaffolding (folders &amp; files) </a:t>
            </a:r>
            <a:br>
              <a:rPr lang="en-US" dirty="0"/>
            </a:br>
            <a:r>
              <a:rPr lang="en-US" dirty="0"/>
              <a:t>for projects</a:t>
            </a:r>
          </a:p>
          <a:p>
            <a:r>
              <a:rPr lang="en-US" dirty="0"/>
              <a:t>Microsoft provides SharePoint Framework generator</a:t>
            </a:r>
          </a:p>
          <a:p>
            <a:r>
              <a:rPr lang="en-US" dirty="0"/>
              <a:t>Installed on your dev environment with NPM</a:t>
            </a:r>
            <a:endParaRPr lang="fi-FI" dirty="0"/>
          </a:p>
          <a:p>
            <a:endParaRPr lang="en-US" dirty="0"/>
          </a:p>
        </p:txBody>
      </p:sp>
      <p:sp>
        <p:nvSpPr>
          <p:cNvPr id="2" name="Title 1"/>
          <p:cNvSpPr>
            <a:spLocks noGrp="1"/>
          </p:cNvSpPr>
          <p:nvPr>
            <p:ph type="title"/>
          </p:nvPr>
        </p:nvSpPr>
        <p:spPr/>
        <p:txBody>
          <a:bodyPr/>
          <a:lstStyle/>
          <a:p>
            <a:r>
              <a:rPr lang="en-US" dirty="0"/>
              <a:t>Yeoman – Project Scaffolding Generator</a:t>
            </a:r>
            <a:endParaRPr lang="fi-FI"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617244" y="4902491"/>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npm</a:t>
            </a:r>
            <a:r>
              <a:rPr lang="sv-SE" altLang="en-US" sz="2400" dirty="0">
                <a:solidFill>
                  <a:schemeClr val="bg1"/>
                </a:solidFill>
                <a:latin typeface="Consolas" panose="020B0609020204030204" pitchFamily="49" charset="0"/>
                <a:cs typeface="Times New Roman" panose="02020603050405020304" pitchFamily="18" charset="0"/>
              </a:rPr>
              <a:t> </a:t>
            </a:r>
            <a:r>
              <a:rPr lang="sv-SE" altLang="en-US" sz="2400" dirty="0" err="1">
                <a:solidFill>
                  <a:schemeClr val="bg1"/>
                </a:solidFill>
                <a:latin typeface="Consolas" panose="020B0609020204030204" pitchFamily="49" charset="0"/>
                <a:cs typeface="Times New Roman" panose="02020603050405020304" pitchFamily="18" charset="0"/>
              </a:rPr>
              <a:t>install</a:t>
            </a:r>
            <a:r>
              <a:rPr lang="sv-SE" altLang="en-US" sz="2400" dirty="0">
                <a:solidFill>
                  <a:schemeClr val="bg1"/>
                </a:solidFill>
                <a:latin typeface="Consolas" panose="020B0609020204030204" pitchFamily="49" charset="0"/>
                <a:cs typeface="Times New Roman" panose="02020603050405020304" pitchFamily="18" charset="0"/>
              </a:rPr>
              <a:t> -g @</a:t>
            </a:r>
            <a:r>
              <a:rPr lang="sv-SE" altLang="en-US" sz="2400" dirty="0" err="1">
                <a:solidFill>
                  <a:schemeClr val="bg1"/>
                </a:solidFill>
                <a:latin typeface="Consolas" panose="020B0609020204030204" pitchFamily="49" charset="0"/>
                <a:cs typeface="Times New Roman" panose="02020603050405020304" pitchFamily="18" charset="0"/>
              </a:rPr>
              <a:t>microsoft</a:t>
            </a:r>
            <a:r>
              <a:rPr lang="sv-SE" altLang="en-US" sz="2400" dirty="0">
                <a:solidFill>
                  <a:schemeClr val="bg1"/>
                </a:solidFill>
                <a:latin typeface="Consolas" panose="020B0609020204030204" pitchFamily="49" charset="0"/>
                <a:cs typeface="Times New Roman" panose="02020603050405020304" pitchFamily="18" charset="0"/>
              </a:rPr>
              <a:t>/generator-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567404"/>
          </a:xfrm>
        </p:spPr>
        <p:txBody>
          <a:bodyPr/>
          <a:lstStyle/>
          <a:p>
            <a:r>
              <a:rPr lang="en-US" dirty="0"/>
              <a:t>Gulp is a task runner for projects</a:t>
            </a:r>
          </a:p>
          <a:p>
            <a:pPr lvl="1"/>
            <a:r>
              <a:rPr lang="en-US" dirty="0"/>
              <a:t>Similar to </a:t>
            </a:r>
            <a:r>
              <a:rPr lang="en-US" dirty="0" err="1"/>
              <a:t>MSBuild</a:t>
            </a:r>
            <a:r>
              <a:rPr lang="en-US" dirty="0"/>
              <a:t> that is the .NET Framework task runner</a:t>
            </a:r>
          </a:p>
          <a:p>
            <a:r>
              <a:rPr lang="en-US" dirty="0"/>
              <a:t>Tasks are defined with JavaScript</a:t>
            </a:r>
          </a:p>
          <a:p>
            <a:pPr lvl="1"/>
            <a:r>
              <a:rPr lang="en-US" dirty="0"/>
              <a:t>Similar to </a:t>
            </a:r>
            <a:r>
              <a:rPr lang="en-US" dirty="0" err="1"/>
              <a:t>MSBuild</a:t>
            </a:r>
            <a:r>
              <a:rPr lang="en-US" dirty="0"/>
              <a:t> tasks defined in XML</a:t>
            </a:r>
          </a:p>
          <a:p>
            <a:r>
              <a:rPr lang="en-US" dirty="0"/>
              <a:t>Performs common tasks: compile, package, </a:t>
            </a:r>
            <a:br>
              <a:rPr lang="en-US" dirty="0"/>
            </a:br>
            <a:r>
              <a:rPr lang="en-US" dirty="0"/>
              <a:t>start test process, etc.</a:t>
            </a:r>
          </a:p>
          <a:p>
            <a:r>
              <a:rPr lang="en-US" dirty="0"/>
              <a:t>Microsoft has created all required tasks</a:t>
            </a:r>
          </a:p>
          <a:p>
            <a:endParaRPr lang="en-US" dirty="0"/>
          </a:p>
        </p:txBody>
      </p:sp>
      <p:sp>
        <p:nvSpPr>
          <p:cNvPr id="2" name="Title 1"/>
          <p:cNvSpPr>
            <a:spLocks noGrp="1"/>
          </p:cNvSpPr>
          <p:nvPr>
            <p:ph type="title"/>
          </p:nvPr>
        </p:nvSpPr>
        <p:spPr/>
        <p:txBody>
          <a:bodyPr/>
          <a:lstStyle/>
          <a:p>
            <a:r>
              <a:rPr lang="en-US" dirty="0"/>
              <a:t>Gulp – Task Runner</a:t>
            </a:r>
            <a:endParaRPr lang="fi-FI" dirty="0"/>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5090624"/>
          </a:xfrm>
        </p:spPr>
        <p:txBody>
          <a:bodyPr/>
          <a:lstStyle/>
          <a:p>
            <a:r>
              <a:rPr lang="en-US" dirty="0"/>
              <a:t>Typed superset of JavaScript</a:t>
            </a:r>
          </a:p>
          <a:p>
            <a:r>
              <a:rPr lang="en-US" dirty="0"/>
              <a:t>Compiles to plain JavaScript</a:t>
            </a:r>
          </a:p>
          <a:p>
            <a:r>
              <a:rPr lang="en-US" dirty="0"/>
              <a:t>Development language for the base templates in </a:t>
            </a:r>
            <a:br>
              <a:rPr lang="en-US" dirty="0"/>
            </a:br>
            <a:r>
              <a:rPr lang="en-US" dirty="0"/>
              <a:t>SharePoint Framework projects</a:t>
            </a:r>
          </a:p>
          <a:p>
            <a:r>
              <a:rPr lang="en-US" dirty="0"/>
              <a:t>You can also integrate native JavaScript to SharePoint Framework customizations * </a:t>
            </a:r>
          </a:p>
          <a:p>
            <a:pPr lvl="1"/>
            <a:r>
              <a:rPr lang="en-US" dirty="0"/>
              <a:t>No need to rewrite everything</a:t>
            </a:r>
          </a:p>
          <a:p>
            <a:r>
              <a:rPr lang="en-US" dirty="0"/>
              <a:t>Version of TypeScript supported by </a:t>
            </a:r>
            <a:r>
              <a:rPr lang="en-US" dirty="0" err="1"/>
              <a:t>SPFx</a:t>
            </a:r>
            <a:br>
              <a:rPr lang="en-US" dirty="0"/>
            </a:br>
            <a:r>
              <a:rPr lang="en-US" dirty="0"/>
              <a:t>included in each </a:t>
            </a:r>
            <a:r>
              <a:rPr lang="en-US" dirty="0" err="1"/>
              <a:t>SPFx</a:t>
            </a:r>
            <a:r>
              <a:rPr lang="en-US" dirty="0"/>
              <a:t> project</a:t>
            </a:r>
            <a:endParaRPr lang="fi-FI" dirty="0"/>
          </a:p>
        </p:txBody>
      </p:sp>
      <p:sp>
        <p:nvSpPr>
          <p:cNvPr id="2" name="Title 1"/>
          <p:cNvSpPr>
            <a:spLocks noGrp="1"/>
          </p:cNvSpPr>
          <p:nvPr>
            <p:ph type="title"/>
          </p:nvPr>
        </p:nvSpPr>
        <p:spPr/>
        <p:txBody>
          <a:bodyPr/>
          <a:lstStyle/>
          <a:p>
            <a:r>
              <a:rPr lang="en-US" err="1"/>
              <a:t>TypeScript</a:t>
            </a:r>
            <a:r>
              <a:rPr lang="en-US"/>
              <a:t> – Typed JavaScript</a:t>
            </a:r>
            <a:endParaRPr lang="fi-FI"/>
          </a:p>
        </p:txBody>
      </p:sp>
      <p:pic>
        <p:nvPicPr>
          <p:cNvPr id="4" name="Picture 3"/>
          <p:cNvPicPr>
            <a:picLocks noChangeAspect="1"/>
          </p:cNvPicPr>
          <p:nvPr/>
        </p:nvPicPr>
        <p:blipFill>
          <a:blip r:embed="rId3"/>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4"/>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p:txBody>
          <a:bodyPr/>
          <a:lstStyle/>
          <a:p>
            <a:r>
              <a:rPr lang="en-US" dirty="0"/>
              <a:t>Install required runtimes &amp; tools:</a:t>
            </a:r>
          </a:p>
          <a:p>
            <a:pPr lvl="1"/>
            <a:r>
              <a:rPr lang="en-US" dirty="0"/>
              <a:t>Node.js &amp; NPM (included with Node.js)</a:t>
            </a:r>
          </a:p>
          <a:p>
            <a:pPr lvl="1"/>
            <a:r>
              <a:rPr lang="en-US" dirty="0"/>
              <a:t>Yeoman, </a:t>
            </a:r>
            <a:r>
              <a:rPr lang="en-US" dirty="0" err="1"/>
              <a:t>SPFx</a:t>
            </a:r>
            <a:r>
              <a:rPr lang="en-US" dirty="0"/>
              <a:t> Yeoman generator</a:t>
            </a:r>
          </a:p>
          <a:p>
            <a:pPr lvl="1"/>
            <a:r>
              <a:rPr lang="en-US" dirty="0"/>
              <a:t>Gulp</a:t>
            </a:r>
          </a:p>
          <a:p>
            <a:endParaRPr lang="en-US" dirty="0"/>
          </a:p>
          <a:p>
            <a:r>
              <a:rPr lang="en-US" dirty="0"/>
              <a:t>Create first project with Yeoman &amp; </a:t>
            </a:r>
            <a:r>
              <a:rPr lang="en-US" dirty="0" err="1"/>
              <a:t>SPFx</a:t>
            </a:r>
            <a:r>
              <a:rPr lang="en-US" dirty="0"/>
              <a:t> generator</a:t>
            </a:r>
          </a:p>
          <a:p>
            <a:endParaRPr lang="en-US" dirty="0"/>
          </a:p>
          <a:p>
            <a:endParaRPr lang="en-US" dirty="0"/>
          </a:p>
          <a:p>
            <a:r>
              <a:rPr lang="en-US" dirty="0"/>
              <a:t>Build &amp; run web part in the local workbench</a:t>
            </a:r>
          </a:p>
          <a:p>
            <a:endParaRPr lang="en-US" dirty="0"/>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p:txBody>
          <a:bodyPr/>
          <a:lstStyle/>
          <a:p>
            <a:r>
              <a:rPr lang="en-US" dirty="0"/>
              <a:t>Validate local </a:t>
            </a:r>
            <a:r>
              <a:rPr lang="en-US" dirty="0" err="1"/>
              <a:t>SPFx</a:t>
            </a:r>
            <a:r>
              <a:rPr lang="en-US" dirty="0"/>
              <a:t>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851565" y="349726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yo</a:t>
            </a:r>
            <a:r>
              <a:rPr lang="sv-SE" altLang="en-US" sz="2400" dirty="0">
                <a:solidFill>
                  <a:schemeClr val="bg1"/>
                </a:solidFill>
                <a:latin typeface="Consolas" panose="020B0609020204030204" pitchFamily="49" charset="0"/>
                <a:cs typeface="Times New Roman" panose="02020603050405020304" pitchFamily="18" charset="0"/>
              </a:rPr>
              <a:t> @</a:t>
            </a:r>
            <a:r>
              <a:rPr lang="sv-SE" altLang="en-US" sz="2400" dirty="0" err="1">
                <a:solidFill>
                  <a:schemeClr val="bg1"/>
                </a:solidFill>
                <a:latin typeface="Consolas" panose="020B0609020204030204" pitchFamily="49" charset="0"/>
                <a:cs typeface="Times New Roman" panose="02020603050405020304" pitchFamily="18" charset="0"/>
              </a:rPr>
              <a:t>microsoft</a:t>
            </a:r>
            <a:r>
              <a:rPr lang="sv-SE" altLang="en-US" sz="2400" dirty="0">
                <a:solidFill>
                  <a:schemeClr val="bg1"/>
                </a:solidFill>
                <a:latin typeface="Consolas" panose="020B0609020204030204" pitchFamily="49" charset="0"/>
                <a:cs typeface="Times New Roman" panose="02020603050405020304" pitchFamily="18" charset="0"/>
              </a:rPr>
              <a:t>/</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851565" y="4678984"/>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29602188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Configuring Your Local Developer Environment</a:t>
            </a:r>
            <a:endParaRPr lang="en-US" dirty="0"/>
          </a:p>
        </p:txBody>
      </p:sp>
    </p:spTree>
    <p:extLst>
      <p:ext uri="{BB962C8B-B14F-4D97-AF65-F5344CB8AC3E}">
        <p14:creationId xmlns:p14="http://schemas.microsoft.com/office/powerpoint/2010/main" val="688760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3722689" cy="917575"/>
          </a:xfrm>
        </p:spPr>
        <p:txBody>
          <a:bodyPr/>
          <a:lstStyle/>
          <a:p>
            <a:r>
              <a:rPr lang="en-US" sz="2800" dirty="0"/>
              <a:t>Exploring a SharePoint Framework Project </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Solution Lifecycle</a:t>
            </a:r>
          </a:p>
          <a:p>
            <a:pPr>
              <a:spcBef>
                <a:spcPts val="1200"/>
              </a:spcBef>
            </a:pPr>
            <a:r>
              <a:rPr lang="en-US" sz="2000" dirty="0"/>
              <a:t>Anatomy of a SharePoint Framework Project</a:t>
            </a:r>
          </a:p>
          <a:p>
            <a:pPr>
              <a:spcBef>
                <a:spcPts val="1200"/>
              </a:spcBef>
            </a:pPr>
            <a:r>
              <a:rPr lang="en-US" sz="2000" dirty="0"/>
              <a:t>Test/Debug the project</a:t>
            </a:r>
          </a:p>
          <a:p>
            <a:pPr>
              <a:spcBef>
                <a:spcPts val="1200"/>
              </a:spcBef>
            </a:pPr>
            <a:r>
              <a:rPr lang="en-US" sz="2000" dirty="0"/>
              <a:t>Deploy solution</a:t>
            </a:r>
          </a:p>
        </p:txBody>
      </p:sp>
    </p:spTree>
    <p:extLst>
      <p:ext uri="{BB962C8B-B14F-4D97-AF65-F5344CB8AC3E}">
        <p14:creationId xmlns:p14="http://schemas.microsoft.com/office/powerpoint/2010/main" val="1049797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p:cNvCxnSpPr>
            <a:stCxn id="6" idx="2"/>
            <a:endCxn id="7" idx="0"/>
          </p:cNvCxnSpPr>
          <p:nvPr/>
        </p:nvCxnSpPr>
        <p:spPr>
          <a:xfrm>
            <a:off x="5972635" y="2439199"/>
            <a:ext cx="1" cy="403341"/>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5966732" y="3297036"/>
            <a:ext cx="5903"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Client-side Web Part Build Flow</a:t>
            </a:r>
          </a:p>
        </p:txBody>
      </p:sp>
      <p:sp>
        <p:nvSpPr>
          <p:cNvPr id="3" name="Rectangle 2"/>
          <p:cNvSpPr/>
          <p:nvPr/>
        </p:nvSpPr>
        <p:spPr>
          <a:xfrm>
            <a:off x="961183" y="1984105"/>
            <a:ext cx="2236912"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Install SharePoint Generator</a:t>
            </a:r>
          </a:p>
        </p:txBody>
      </p:sp>
      <p:sp>
        <p:nvSpPr>
          <p:cNvPr id="4" name="Rectangle 3"/>
          <p:cNvSpPr/>
          <p:nvPr/>
        </p:nvSpPr>
        <p:spPr>
          <a:xfrm>
            <a:off x="961184" y="2882864"/>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Scaffold SharePoint Web Part Project</a:t>
            </a:r>
          </a:p>
        </p:txBody>
      </p:sp>
      <p:sp>
        <p:nvSpPr>
          <p:cNvPr id="5" name="Rectangle 4"/>
          <p:cNvSpPr/>
          <p:nvPr/>
        </p:nvSpPr>
        <p:spPr>
          <a:xfrm>
            <a:off x="961184" y="3740701"/>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Build Web Part Code</a:t>
            </a:r>
          </a:p>
        </p:txBody>
      </p:sp>
      <p:sp>
        <p:nvSpPr>
          <p:cNvPr id="6" name="Rectangle 5"/>
          <p:cNvSpPr/>
          <p:nvPr/>
        </p:nvSpPr>
        <p:spPr>
          <a:xfrm>
            <a:off x="4927882" y="1984704"/>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Test</a:t>
            </a:r>
          </a:p>
        </p:txBody>
      </p:sp>
      <p:sp>
        <p:nvSpPr>
          <p:cNvPr id="7" name="Rectangle 6"/>
          <p:cNvSpPr/>
          <p:nvPr/>
        </p:nvSpPr>
        <p:spPr>
          <a:xfrm>
            <a:off x="4927884" y="2842541"/>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dirty="0">
                <a:gradFill>
                  <a:gsLst>
                    <a:gs pos="96875">
                      <a:schemeClr val="bg1"/>
                    </a:gs>
                    <a:gs pos="78906">
                      <a:schemeClr val="bg1"/>
                    </a:gs>
                  </a:gsLst>
                  <a:lin ang="5400000" scaled="1"/>
                </a:gradFill>
              </a:rPr>
              <a:t>Local or Hosted</a:t>
            </a:r>
          </a:p>
        </p:txBody>
      </p:sp>
      <p:sp>
        <p:nvSpPr>
          <p:cNvPr id="8" name="Rectangle 7"/>
          <p:cNvSpPr/>
          <p:nvPr/>
        </p:nvSpPr>
        <p:spPr>
          <a:xfrm>
            <a:off x="4921980" y="3700378"/>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UAT / Pre-production</a:t>
            </a:r>
          </a:p>
        </p:txBody>
      </p:sp>
      <p:sp>
        <p:nvSpPr>
          <p:cNvPr id="9" name="Curved Right Arrow 8"/>
          <p:cNvSpPr/>
          <p:nvPr/>
        </p:nvSpPr>
        <p:spPr>
          <a:xfrm>
            <a:off x="4182196" y="2976332"/>
            <a:ext cx="613865" cy="1097875"/>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0" name="Curved Left Arrow 9"/>
          <p:cNvSpPr/>
          <p:nvPr/>
        </p:nvSpPr>
        <p:spPr>
          <a:xfrm>
            <a:off x="7137403" y="2984191"/>
            <a:ext cx="607963" cy="1097875"/>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1" name="Rectangle 10"/>
          <p:cNvSpPr/>
          <p:nvPr/>
        </p:nvSpPr>
        <p:spPr>
          <a:xfrm>
            <a:off x="8747170" y="1984703"/>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sp>
        <p:nvSpPr>
          <p:cNvPr id="12" name="Rectangle 11"/>
          <p:cNvSpPr/>
          <p:nvPr/>
        </p:nvSpPr>
        <p:spPr>
          <a:xfrm>
            <a:off x="8735364" y="4633652"/>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a:gradFill>
                  <a:gsLst>
                    <a:gs pos="96875">
                      <a:schemeClr val="bg1"/>
                    </a:gs>
                    <a:gs pos="78906">
                      <a:schemeClr val="bg1"/>
                    </a:gs>
                  </a:gsLst>
                  <a:lin ang="5400000" scaled="1"/>
                </a:gradFill>
              </a:rPr>
              <a:t>Available on Classic and Modern Pages</a:t>
            </a:r>
          </a:p>
        </p:txBody>
      </p:sp>
      <p:sp>
        <p:nvSpPr>
          <p:cNvPr id="17" name="Rectangle 16"/>
          <p:cNvSpPr/>
          <p:nvPr/>
        </p:nvSpPr>
        <p:spPr>
          <a:xfrm>
            <a:off x="8735364" y="2867686"/>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cxnSp>
        <p:nvCxnSpPr>
          <p:cNvPr id="23" name="Straight Arrow Connector 22"/>
          <p:cNvCxnSpPr>
            <a:cxnSpLocks/>
            <a:stCxn id="3" idx="2"/>
            <a:endCxn id="4" idx="0"/>
          </p:cNvCxnSpPr>
          <p:nvPr/>
        </p:nvCxnSpPr>
        <p:spPr>
          <a:xfrm>
            <a:off x="2079639" y="2438601"/>
            <a:ext cx="2" cy="4442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079642" y="3331459"/>
            <a:ext cx="0"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3458153" y="2816685"/>
            <a:ext cx="1130065" cy="3887090"/>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3198097" y="2211952"/>
            <a:ext cx="1729785" cy="1755997"/>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80523" y="1712091"/>
            <a:ext cx="2998231" cy="261610"/>
          </a:xfrm>
          <a:prstGeom prst="rect">
            <a:avLst/>
          </a:prstGeom>
          <a:solidFill>
            <a:srgbClr val="E7E6E6">
              <a:alpha val="54902"/>
            </a:srgbClr>
          </a:solidFill>
        </p:spPr>
        <p:txBody>
          <a:bodyPr wrap="square" lIns="36000" rIns="36000" rtlCol="0">
            <a:spAutoFit/>
          </a:bodyPr>
          <a:lstStyle/>
          <a:p>
            <a:pPr algn="ctr"/>
            <a:r>
              <a:rPr lang="en-US" sz="1100" spc="-30" dirty="0" err="1">
                <a:gradFill>
                  <a:gsLst>
                    <a:gs pos="1250">
                      <a:schemeClr val="tx1"/>
                    </a:gs>
                    <a:gs pos="100000">
                      <a:schemeClr val="tx1"/>
                    </a:gs>
                  </a:gsLst>
                  <a:lin ang="5400000" scaled="0"/>
                </a:gradFill>
              </a:rPr>
              <a:t>npm</a:t>
            </a:r>
            <a:r>
              <a:rPr lang="en-US" sz="1100" spc="-30" dirty="0">
                <a:gradFill>
                  <a:gsLst>
                    <a:gs pos="1250">
                      <a:schemeClr val="tx1"/>
                    </a:gs>
                    <a:gs pos="100000">
                      <a:schemeClr val="tx1"/>
                    </a:gs>
                  </a:gsLst>
                  <a:lin ang="5400000" scaled="0"/>
                </a:gradFill>
              </a:rPr>
              <a:t> install @Microsoft/generator-</a:t>
            </a:r>
            <a:r>
              <a:rPr lang="en-US" sz="1100" spc="-30" dirty="0" err="1">
                <a:gradFill>
                  <a:gsLst>
                    <a:gs pos="1250">
                      <a:schemeClr val="tx1"/>
                    </a:gs>
                    <a:gs pos="100000">
                      <a:schemeClr val="tx1"/>
                    </a:gs>
                  </a:gsLst>
                  <a:lin ang="5400000" scaled="0"/>
                </a:gradFill>
              </a:rPr>
              <a:t>sharepoint</a:t>
            </a:r>
            <a:r>
              <a:rPr lang="en-US" sz="1100" spc="-30" dirty="0">
                <a:gradFill>
                  <a:gsLst>
                    <a:gs pos="1250">
                      <a:schemeClr val="tx1"/>
                    </a:gs>
                    <a:gs pos="100000">
                      <a:schemeClr val="tx1"/>
                    </a:gs>
                  </a:gsLst>
                  <a:lin ang="5400000" scaled="0"/>
                </a:gradFill>
              </a:rPr>
              <a:t> -g</a:t>
            </a:r>
          </a:p>
        </p:txBody>
      </p:sp>
      <p:sp>
        <p:nvSpPr>
          <p:cNvPr id="32" name="TextBox 31"/>
          <p:cNvSpPr txBox="1"/>
          <p:nvPr/>
        </p:nvSpPr>
        <p:spPr>
          <a:xfrm>
            <a:off x="961185" y="2632893"/>
            <a:ext cx="2236912" cy="261610"/>
          </a:xfrm>
          <a:prstGeom prst="rect">
            <a:avLst/>
          </a:prstGeom>
          <a:solidFill>
            <a:srgbClr val="E7E6E6">
              <a:alpha val="54902"/>
            </a:srgbClr>
          </a:solidFill>
        </p:spPr>
        <p:txBody>
          <a:bodyPr wrap="square" rtlCol="0">
            <a:spAutoFit/>
          </a:bodyPr>
          <a:lstStyle/>
          <a:p>
            <a:r>
              <a:rPr lang="en-US" sz="1100" dirty="0" err="1">
                <a:gradFill>
                  <a:gsLst>
                    <a:gs pos="1250">
                      <a:schemeClr val="tx1"/>
                    </a:gs>
                    <a:gs pos="100000">
                      <a:schemeClr val="tx1"/>
                    </a:gs>
                  </a:gsLst>
                  <a:lin ang="5400000" scaled="0"/>
                </a:gradFill>
              </a:rPr>
              <a:t>yo</a:t>
            </a:r>
            <a:r>
              <a:rPr lang="en-US" sz="1100" dirty="0">
                <a:gradFill>
                  <a:gsLst>
                    <a:gs pos="1250">
                      <a:schemeClr val="tx1"/>
                    </a:gs>
                    <a:gs pos="100000">
                      <a:schemeClr val="tx1"/>
                    </a:gs>
                  </a:gsLst>
                  <a:lin ang="5400000" scaled="0"/>
                </a:gradFill>
              </a:rPr>
              <a:t> @</a:t>
            </a:r>
            <a:r>
              <a:rPr lang="en-US" sz="1100" dirty="0" err="1">
                <a:gradFill>
                  <a:gsLst>
                    <a:gs pos="1250">
                      <a:schemeClr val="tx1"/>
                    </a:gs>
                    <a:gs pos="100000">
                      <a:schemeClr val="tx1"/>
                    </a:gs>
                  </a:gsLst>
                  <a:lin ang="5400000" scaled="0"/>
                </a:gradFill>
              </a:rPr>
              <a:t>microsoft</a:t>
            </a:r>
            <a:r>
              <a:rPr lang="en-US" sz="1100" dirty="0">
                <a:gradFill>
                  <a:gsLst>
                    <a:gs pos="1250">
                      <a:schemeClr val="tx1"/>
                    </a:gs>
                    <a:gs pos="100000">
                      <a:schemeClr val="tx1"/>
                    </a:gs>
                  </a:gsLst>
                  <a:lin ang="5400000" scaled="0"/>
                </a:gradFill>
              </a:rPr>
              <a:t>/</a:t>
            </a:r>
            <a:r>
              <a:rPr lang="en-US" sz="1100" dirty="0" err="1">
                <a:gradFill>
                  <a:gsLst>
                    <a:gs pos="1250">
                      <a:schemeClr val="tx1"/>
                    </a:gs>
                    <a:gs pos="100000">
                      <a:schemeClr val="tx1"/>
                    </a:gs>
                  </a:gsLst>
                  <a:lin ang="5400000" scaled="0"/>
                </a:gradFill>
              </a:rPr>
              <a:t>sharepoint</a:t>
            </a:r>
            <a:endParaRPr lang="en-US" sz="1100" dirty="0">
              <a:gradFill>
                <a:gsLst>
                  <a:gs pos="1250">
                    <a:schemeClr val="tx1"/>
                  </a:gs>
                  <a:gs pos="100000">
                    <a:schemeClr val="tx1"/>
                  </a:gs>
                </a:gsLst>
                <a:lin ang="5400000" scaled="0"/>
              </a:gradFill>
            </a:endParaRPr>
          </a:p>
        </p:txBody>
      </p:sp>
      <p:sp>
        <p:nvSpPr>
          <p:cNvPr id="27" name="TextBox 26"/>
          <p:cNvSpPr txBox="1"/>
          <p:nvPr/>
        </p:nvSpPr>
        <p:spPr>
          <a:xfrm>
            <a:off x="961184" y="3470567"/>
            <a:ext cx="2236913" cy="261610"/>
          </a:xfrm>
          <a:prstGeom prst="rect">
            <a:avLst/>
          </a:prstGeom>
          <a:solidFill>
            <a:srgbClr val="E7E6E6">
              <a:alpha val="54902"/>
            </a:srgbClr>
          </a:solidFill>
        </p:spPr>
        <p:txBody>
          <a:bodyPr wrap="square" rtlCol="0">
            <a:spAutoFit/>
          </a:bodyPr>
          <a:lstStyle/>
          <a:p>
            <a:r>
              <a:rPr lang="en-US" sz="1100">
                <a:gradFill>
                  <a:gsLst>
                    <a:gs pos="1250">
                      <a:schemeClr val="tx1"/>
                    </a:gs>
                    <a:gs pos="100000">
                      <a:schemeClr val="tx1"/>
                    </a:gs>
                  </a:gsLst>
                  <a:lin ang="5400000" scaled="0"/>
                </a:gradFill>
              </a:rPr>
              <a:t>Code .</a:t>
            </a:r>
          </a:p>
        </p:txBody>
      </p:sp>
      <p:sp>
        <p:nvSpPr>
          <p:cNvPr id="29" name="TextBox 28"/>
          <p:cNvSpPr txBox="1"/>
          <p:nvPr/>
        </p:nvSpPr>
        <p:spPr>
          <a:xfrm>
            <a:off x="4921979" y="1742375"/>
            <a:ext cx="2089504" cy="237600"/>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gulp serve</a:t>
            </a:r>
          </a:p>
        </p:txBody>
      </p:sp>
      <p:sp>
        <p:nvSpPr>
          <p:cNvPr id="30" name="TextBox 29"/>
          <p:cNvSpPr txBox="1"/>
          <p:nvPr/>
        </p:nvSpPr>
        <p:spPr>
          <a:xfrm>
            <a:off x="4921979" y="2583857"/>
            <a:ext cx="2089504" cy="238638"/>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workbench</a:t>
            </a:r>
          </a:p>
        </p:txBody>
      </p:sp>
      <p:cxnSp>
        <p:nvCxnSpPr>
          <p:cNvPr id="38" name="Straight Arrow Connector 37"/>
          <p:cNvCxnSpPr>
            <a:cxnSpLocks/>
            <a:stCxn id="11" idx="2"/>
            <a:endCxn id="34" idx="2"/>
          </p:cNvCxnSpPr>
          <p:nvPr/>
        </p:nvCxnSpPr>
        <p:spPr>
          <a:xfrm>
            <a:off x="9791922" y="2439199"/>
            <a:ext cx="0" cy="40591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735364" y="1703224"/>
            <a:ext cx="2089504" cy="237600"/>
          </a:xfrm>
          <a:prstGeom prst="rect">
            <a:avLst/>
          </a:prstGeom>
          <a:solidFill>
            <a:srgbClr val="E7E6E6">
              <a:alpha val="54902"/>
            </a:srgbClr>
          </a:solidFill>
        </p:spPr>
        <p:txBody>
          <a:bodyPr wrap="none" rtlCol="0">
            <a:noAutofit/>
          </a:bodyPr>
          <a:lstStyle/>
          <a:p>
            <a:r>
              <a:rPr lang="en-US" sz="1100" dirty="0">
                <a:gradFill>
                  <a:gsLst>
                    <a:gs pos="1250">
                      <a:schemeClr val="tx1"/>
                    </a:gs>
                    <a:gs pos="100000">
                      <a:schemeClr val="tx1"/>
                    </a:gs>
                  </a:gsLst>
                  <a:lin ang="5400000" scaled="0"/>
                </a:gradFill>
              </a:rPr>
              <a:t>gulp bundle --ship</a:t>
            </a:r>
          </a:p>
        </p:txBody>
      </p:sp>
      <p:sp>
        <p:nvSpPr>
          <p:cNvPr id="34" name="TextBox 33"/>
          <p:cNvSpPr txBox="1"/>
          <p:nvPr/>
        </p:nvSpPr>
        <p:spPr>
          <a:xfrm>
            <a:off x="8747170" y="2606471"/>
            <a:ext cx="2089504" cy="23863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dirty="0"/>
              <a:t>gulp package-solution --ship</a:t>
            </a:r>
          </a:p>
          <a:p>
            <a:endParaRPr lang="en-US" dirty="0"/>
          </a:p>
        </p:txBody>
      </p:sp>
      <p:sp>
        <p:nvSpPr>
          <p:cNvPr id="43" name="Flowchart: Decision 42"/>
          <p:cNvSpPr/>
          <p:nvPr/>
        </p:nvSpPr>
        <p:spPr>
          <a:xfrm>
            <a:off x="5550600" y="4640567"/>
            <a:ext cx="832261" cy="68469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250">
                <a:gradFill>
                  <a:gsLst>
                    <a:gs pos="96875">
                      <a:schemeClr val="bg1"/>
                    </a:gs>
                    <a:gs pos="78906">
                      <a:schemeClr val="bg1"/>
                    </a:gs>
                  </a:gsLst>
                  <a:lin ang="5400000" scaled="1"/>
                </a:gradFill>
              </a:rPr>
              <a:t>Ship?</a:t>
            </a:r>
          </a:p>
        </p:txBody>
      </p:sp>
      <p:cxnSp>
        <p:nvCxnSpPr>
          <p:cNvPr id="44" name="Straight Arrow Connector 43"/>
          <p:cNvCxnSpPr>
            <a:cxnSpLocks/>
            <a:stCxn id="8" idx="2"/>
            <a:endCxn id="43" idx="0"/>
          </p:cNvCxnSpPr>
          <p:nvPr/>
        </p:nvCxnSpPr>
        <p:spPr>
          <a:xfrm flipH="1">
            <a:off x="5966731" y="4154874"/>
            <a:ext cx="1" cy="48569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747170" y="3750669"/>
            <a:ext cx="2077698"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Release using app catalog*</a:t>
            </a:r>
          </a:p>
        </p:txBody>
      </p:sp>
      <p:cxnSp>
        <p:nvCxnSpPr>
          <p:cNvPr id="69" name="Straight Arrow Connector 68"/>
          <p:cNvCxnSpPr>
            <a:cxnSpLocks/>
            <a:stCxn id="17" idx="2"/>
            <a:endCxn id="70" idx="2"/>
          </p:cNvCxnSpPr>
          <p:nvPr/>
        </p:nvCxnSpPr>
        <p:spPr>
          <a:xfrm>
            <a:off x="9780116" y="3322182"/>
            <a:ext cx="11806" cy="37819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758976" y="3480487"/>
            <a:ext cx="2065892" cy="219890"/>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a:t>manual upload of the app</a:t>
            </a:r>
          </a:p>
        </p:txBody>
      </p:sp>
      <p:cxnSp>
        <p:nvCxnSpPr>
          <p:cNvPr id="77" name="Straight Arrow Connector 76"/>
          <p:cNvCxnSpPr>
            <a:cxnSpLocks/>
            <a:stCxn id="68" idx="2"/>
            <a:endCxn id="12" idx="0"/>
          </p:cNvCxnSpPr>
          <p:nvPr/>
        </p:nvCxnSpPr>
        <p:spPr>
          <a:xfrm flipH="1">
            <a:off x="9780116" y="4205165"/>
            <a:ext cx="5903" cy="428487"/>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6382861" y="2211951"/>
            <a:ext cx="2364309" cy="2770964"/>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3"/>
          <a:stretch>
            <a:fillRect/>
          </a:stretch>
        </p:blipFill>
        <p:spPr>
          <a:xfrm>
            <a:off x="6753400" y="5042785"/>
            <a:ext cx="597915" cy="570720"/>
          </a:xfrm>
          <a:prstGeom prst="rect">
            <a:avLst/>
          </a:prstGeom>
        </p:spPr>
      </p:pic>
      <p:pic>
        <p:nvPicPr>
          <p:cNvPr id="90" name="Picture 89"/>
          <p:cNvPicPr>
            <a:picLocks noChangeAspect="1"/>
          </p:cNvPicPr>
          <p:nvPr/>
        </p:nvPicPr>
        <p:blipFill>
          <a:blip r:embed="rId4"/>
          <a:stretch>
            <a:fillRect/>
          </a:stretch>
        </p:blipFill>
        <p:spPr>
          <a:xfrm>
            <a:off x="3771656" y="5613505"/>
            <a:ext cx="503057" cy="503600"/>
          </a:xfrm>
          <a:prstGeom prst="rect">
            <a:avLst/>
          </a:prstGeom>
        </p:spPr>
      </p:pic>
      <p:sp>
        <p:nvSpPr>
          <p:cNvPr id="13" name="Rectangle 12">
            <a:extLst>
              <a:ext uri="{FF2B5EF4-FFF2-40B4-BE49-F238E27FC236}">
                <a16:creationId xmlns:a16="http://schemas.microsoft.com/office/drawing/2014/main" id="{BD57D99D-C7BF-43D2-B3F9-47E244D85B7E}"/>
              </a:ext>
            </a:extLst>
          </p:cNvPr>
          <p:cNvSpPr/>
          <p:nvPr/>
        </p:nvSpPr>
        <p:spPr bwMode="auto">
          <a:xfrm>
            <a:off x="7790765" y="1534426"/>
            <a:ext cx="4247635" cy="4331983"/>
          </a:xfrm>
          <a:prstGeom prst="rect">
            <a:avLst/>
          </a:prstGeom>
          <a:solidFill>
            <a:srgbClr val="E6E6E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3E38E4F-E6DB-4CD2-A59A-86EEE177F3A1}"/>
              </a:ext>
            </a:extLst>
          </p:cNvPr>
          <p:cNvSpPr/>
          <p:nvPr/>
        </p:nvSpPr>
        <p:spPr bwMode="auto">
          <a:xfrm>
            <a:off x="6385984" y="4625277"/>
            <a:ext cx="1404782" cy="1236324"/>
          </a:xfrm>
          <a:prstGeom prst="rect">
            <a:avLst/>
          </a:prstGeom>
          <a:solidFill>
            <a:srgbClr val="E6E6E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652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
                                        <p:tgtEl>
                                          <p:spTgt spid="3"/>
                                        </p:tgtEl>
                                      </p:cBhvr>
                                    </p:animEffect>
                                  </p:childTnLst>
                                </p:cTn>
                              </p:par>
                            </p:childTnLst>
                          </p:cTn>
                        </p:par>
                        <p:par>
                          <p:cTn id="8" fill="hold">
                            <p:stCondLst>
                              <p:cond delay="65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150"/>
                                        <p:tgtEl>
                                          <p:spTgt spid="31"/>
                                        </p:tgtEl>
                                      </p:cBhvr>
                                    </p:animEffect>
                                  </p:childTnLst>
                                </p:cTn>
                              </p:par>
                            </p:childTnLst>
                          </p:cTn>
                        </p:par>
                        <p:par>
                          <p:cTn id="12" fill="hold">
                            <p:stCondLst>
                              <p:cond delay="800"/>
                            </p:stCondLst>
                            <p:childTnLst>
                              <p:par>
                                <p:cTn id="13" presetID="22" presetClass="entr" presetSubtype="1"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150"/>
                                        <p:tgtEl>
                                          <p:spTgt spid="23"/>
                                        </p:tgtEl>
                                      </p:cBhvr>
                                    </p:animEffect>
                                  </p:childTnLst>
                                </p:cTn>
                              </p:par>
                            </p:childTnLst>
                          </p:cTn>
                        </p:par>
                        <p:par>
                          <p:cTn id="16" fill="hold">
                            <p:stCondLst>
                              <p:cond delay="95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50"/>
                                        <p:tgtEl>
                                          <p:spTgt spid="4"/>
                                        </p:tgtEl>
                                      </p:cBhvr>
                                    </p:animEffect>
                                  </p:childTnLst>
                                </p:cTn>
                              </p:par>
                            </p:childTnLst>
                          </p:cTn>
                        </p:par>
                        <p:par>
                          <p:cTn id="20" fill="hold">
                            <p:stCondLst>
                              <p:cond delay="11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150"/>
                                        <p:tgtEl>
                                          <p:spTgt spid="32"/>
                                        </p:tgtEl>
                                      </p:cBhvr>
                                    </p:animEffect>
                                  </p:childTnLst>
                                </p:cTn>
                              </p:par>
                            </p:childTnLst>
                          </p:cTn>
                        </p:par>
                        <p:par>
                          <p:cTn id="24" fill="hold">
                            <p:stCondLst>
                              <p:cond delay="1250"/>
                            </p:stCondLst>
                            <p:childTnLst>
                              <p:par>
                                <p:cTn id="25" presetID="22" presetClass="entr" presetSubtype="1"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150"/>
                                        <p:tgtEl>
                                          <p:spTgt spid="24"/>
                                        </p:tgtEl>
                                      </p:cBhvr>
                                    </p:animEffect>
                                  </p:childTnLst>
                                </p:cTn>
                              </p:par>
                            </p:childTnLst>
                          </p:cTn>
                        </p:par>
                        <p:par>
                          <p:cTn id="28" fill="hold">
                            <p:stCondLst>
                              <p:cond delay="14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50"/>
                                        <p:tgtEl>
                                          <p:spTgt spid="5"/>
                                        </p:tgtEl>
                                      </p:cBhvr>
                                    </p:animEffect>
                                  </p:childTnLst>
                                </p:cTn>
                              </p:par>
                            </p:childTnLst>
                          </p:cTn>
                        </p:par>
                        <p:par>
                          <p:cTn id="32" fill="hold">
                            <p:stCondLst>
                              <p:cond delay="155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50"/>
                                        <p:tgtEl>
                                          <p:spTgt spid="27"/>
                                        </p:tgtEl>
                                      </p:cBhvr>
                                    </p:animEffect>
                                  </p:childTnLst>
                                </p:cTn>
                              </p:par>
                            </p:childTnLst>
                          </p:cTn>
                        </p:par>
                        <p:par>
                          <p:cTn id="36" fill="hold">
                            <p:stCondLst>
                              <p:cond delay="1700"/>
                            </p:stCondLst>
                            <p:childTnLst>
                              <p:par>
                                <p:cTn id="37" presetID="22" presetClass="entr" presetSubtype="4"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150"/>
                                        <p:tgtEl>
                                          <p:spTgt spid="28"/>
                                        </p:tgtEl>
                                      </p:cBhvr>
                                    </p:animEffect>
                                  </p:childTnLst>
                                </p:cTn>
                              </p:par>
                            </p:childTnLst>
                          </p:cTn>
                        </p:par>
                        <p:par>
                          <p:cTn id="40" fill="hold">
                            <p:stCondLst>
                              <p:cond delay="185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50"/>
                                        <p:tgtEl>
                                          <p:spTgt spid="6"/>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150"/>
                                        <p:tgtEl>
                                          <p:spTgt spid="29"/>
                                        </p:tgtEl>
                                      </p:cBhvr>
                                    </p:animEffect>
                                  </p:childTnLst>
                                </p:cTn>
                              </p:par>
                            </p:childTnLst>
                          </p:cTn>
                        </p:par>
                        <p:par>
                          <p:cTn id="48" fill="hold">
                            <p:stCondLst>
                              <p:cond delay="2150"/>
                            </p:stCondLst>
                            <p:childTnLst>
                              <p:par>
                                <p:cTn id="49" presetID="22" presetClass="entr" presetSubtype="1"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up)">
                                      <p:cBhvr>
                                        <p:cTn id="51" dur="150"/>
                                        <p:tgtEl>
                                          <p:spTgt spid="37"/>
                                        </p:tgtEl>
                                      </p:cBhvr>
                                    </p:animEffect>
                                  </p:childTnLst>
                                </p:cTn>
                              </p:par>
                            </p:childTnLst>
                          </p:cTn>
                        </p:par>
                        <p:par>
                          <p:cTn id="52" fill="hold">
                            <p:stCondLst>
                              <p:cond delay="2300"/>
                            </p:stCondLst>
                            <p:childTnLst>
                              <p:par>
                                <p:cTn id="53" presetID="10" presetClass="entr" presetSubtype="0"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150"/>
                                        <p:tgtEl>
                                          <p:spTgt spid="7"/>
                                        </p:tgtEl>
                                      </p:cBhvr>
                                    </p:animEffect>
                                  </p:childTnLst>
                                </p:cTn>
                              </p:par>
                            </p:childTnLst>
                          </p:cTn>
                        </p:par>
                        <p:par>
                          <p:cTn id="56" fill="hold">
                            <p:stCondLst>
                              <p:cond delay="245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150"/>
                                        <p:tgtEl>
                                          <p:spTgt spid="30"/>
                                        </p:tgtEl>
                                      </p:cBhvr>
                                    </p:animEffect>
                                  </p:childTnLst>
                                </p:cTn>
                              </p:par>
                            </p:childTnLst>
                          </p:cTn>
                        </p:par>
                        <p:par>
                          <p:cTn id="60" fill="hold">
                            <p:stCondLst>
                              <p:cond delay="2600"/>
                            </p:stCondLst>
                            <p:childTnLst>
                              <p:par>
                                <p:cTn id="61" presetID="22" presetClass="entr" presetSubtype="1"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up)">
                                      <p:cBhvr>
                                        <p:cTn id="63" dur="150"/>
                                        <p:tgtEl>
                                          <p:spTgt spid="39"/>
                                        </p:tgtEl>
                                      </p:cBhvr>
                                    </p:animEffect>
                                  </p:childTnLst>
                                </p:cTn>
                              </p:par>
                            </p:childTnLst>
                          </p:cTn>
                        </p:par>
                        <p:par>
                          <p:cTn id="64" fill="hold">
                            <p:stCondLst>
                              <p:cond delay="2750"/>
                            </p:stCondLst>
                            <p:childTnLst>
                              <p:par>
                                <p:cTn id="65" presetID="10" presetClass="entr" presetSubtype="0" fill="hold" grpId="0"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150"/>
                                        <p:tgtEl>
                                          <p:spTgt spid="8"/>
                                        </p:tgtEl>
                                      </p:cBhvr>
                                    </p:animEffect>
                                  </p:childTnLst>
                                </p:cTn>
                              </p:par>
                            </p:childTnLst>
                          </p:cTn>
                        </p:par>
                        <p:par>
                          <p:cTn id="68" fill="hold">
                            <p:stCondLst>
                              <p:cond delay="2900"/>
                            </p:stCondLst>
                            <p:childTnLst>
                              <p:par>
                                <p:cTn id="69" presetID="22" presetClass="entr" presetSubtype="1"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up)">
                                      <p:cBhvr>
                                        <p:cTn id="71" dur="150"/>
                                        <p:tgtEl>
                                          <p:spTgt spid="9"/>
                                        </p:tgtEl>
                                      </p:cBhvr>
                                    </p:animEffect>
                                  </p:childTnLst>
                                </p:cTn>
                              </p:par>
                            </p:childTnLst>
                          </p:cTn>
                        </p:par>
                        <p:par>
                          <p:cTn id="72" fill="hold">
                            <p:stCondLst>
                              <p:cond delay="3050"/>
                            </p:stCondLst>
                            <p:childTnLst>
                              <p:par>
                                <p:cTn id="73" presetID="22" presetClass="entr" presetSubtype="4" fill="hold" grpId="0" nodeType="after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down)">
                                      <p:cBhvr>
                                        <p:cTn id="75" dur="150"/>
                                        <p:tgtEl>
                                          <p:spTgt spid="10"/>
                                        </p:tgtEl>
                                      </p:cBhvr>
                                    </p:animEffect>
                                  </p:childTnLst>
                                </p:cTn>
                              </p:par>
                            </p:childTnLst>
                          </p:cTn>
                        </p:par>
                        <p:par>
                          <p:cTn id="76" fill="hold">
                            <p:stCondLst>
                              <p:cond delay="3200"/>
                            </p:stCondLst>
                            <p:childTnLst>
                              <p:par>
                                <p:cTn id="77" presetID="22" presetClass="entr" presetSubtype="1" fill="hold"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up)">
                                      <p:cBhvr>
                                        <p:cTn id="79" dur="150"/>
                                        <p:tgtEl>
                                          <p:spTgt spid="44"/>
                                        </p:tgtEl>
                                      </p:cBhvr>
                                    </p:animEffect>
                                  </p:childTnLst>
                                </p:cTn>
                              </p:par>
                            </p:childTnLst>
                          </p:cTn>
                        </p:par>
                        <p:par>
                          <p:cTn id="80" fill="hold">
                            <p:stCondLst>
                              <p:cond delay="335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50"/>
                                        <p:tgtEl>
                                          <p:spTgt spid="43"/>
                                        </p:tgtEl>
                                      </p:cBhvr>
                                    </p:animEffect>
                                  </p:childTnLst>
                                </p:cTn>
                              </p:par>
                            </p:childTnLst>
                          </p:cTn>
                        </p:par>
                        <p:par>
                          <p:cTn id="84" fill="hold">
                            <p:stCondLst>
                              <p:cond delay="3500"/>
                            </p:stCondLst>
                            <p:childTnLst>
                              <p:par>
                                <p:cTn id="85" presetID="22" presetClass="entr" presetSubtype="4"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150"/>
                                        <p:tgtEl>
                                          <p:spTgt spid="26"/>
                                        </p:tgtEl>
                                      </p:cBhvr>
                                    </p:animEffect>
                                  </p:childTnLst>
                                </p:cTn>
                              </p:par>
                            </p:childTnLst>
                          </p:cTn>
                        </p:par>
                        <p:par>
                          <p:cTn id="88" fill="hold">
                            <p:stCondLst>
                              <p:cond delay="3650"/>
                            </p:stCondLst>
                            <p:childTnLst>
                              <p:par>
                                <p:cTn id="89" presetID="22" presetClass="entr" presetSubtype="4" fill="hold"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wipe(down)">
                                      <p:cBhvr>
                                        <p:cTn id="91" dur="150"/>
                                        <p:tgtEl>
                                          <p:spTgt spid="90"/>
                                        </p:tgtEl>
                                      </p:cBhvr>
                                    </p:animEffect>
                                  </p:childTnLst>
                                </p:cTn>
                              </p:par>
                            </p:childTnLst>
                          </p:cTn>
                        </p:par>
                        <p:par>
                          <p:cTn id="92" fill="hold">
                            <p:stCondLst>
                              <p:cond delay="3800"/>
                            </p:stCondLst>
                            <p:childTnLst>
                              <p:par>
                                <p:cTn id="93" presetID="22" presetClass="entr" presetSubtype="4" fill="hold" nodeType="after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wipe(down)">
                                      <p:cBhvr>
                                        <p:cTn id="95" dur="150"/>
                                        <p:tgtEl>
                                          <p:spTgt spid="81"/>
                                        </p:tgtEl>
                                      </p:cBhvr>
                                    </p:animEffect>
                                  </p:childTnLst>
                                </p:cTn>
                              </p:par>
                            </p:childTnLst>
                          </p:cTn>
                        </p:par>
                        <p:par>
                          <p:cTn id="96" fill="hold">
                            <p:stCondLst>
                              <p:cond delay="3950"/>
                            </p:stCondLst>
                            <p:childTnLst>
                              <p:par>
                                <p:cTn id="97" presetID="22" presetClass="entr" presetSubtype="4" fill="hold" nodeType="after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wipe(down)">
                                      <p:cBhvr>
                                        <p:cTn id="99" dur="150"/>
                                        <p:tgtEl>
                                          <p:spTgt spid="86"/>
                                        </p:tgtEl>
                                      </p:cBhvr>
                                    </p:animEffect>
                                  </p:childTnLst>
                                </p:cTn>
                              </p:par>
                            </p:childTnLst>
                          </p:cTn>
                        </p:par>
                        <p:par>
                          <p:cTn id="100" fill="hold">
                            <p:stCondLst>
                              <p:cond delay="4100"/>
                            </p:stCondLst>
                            <p:childTnLst>
                              <p:par>
                                <p:cTn id="101" presetID="10" presetClass="entr" presetSubtype="0" fill="hold" grpId="0" nodeType="after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fade">
                                      <p:cBhvr>
                                        <p:cTn id="103" dur="150"/>
                                        <p:tgtEl>
                                          <p:spTgt spid="11"/>
                                        </p:tgtEl>
                                      </p:cBhvr>
                                    </p:animEffect>
                                  </p:childTnLst>
                                </p:cTn>
                              </p:par>
                            </p:childTnLst>
                          </p:cTn>
                        </p:par>
                        <p:par>
                          <p:cTn id="104" fill="hold">
                            <p:stCondLst>
                              <p:cond delay="4250"/>
                            </p:stCondLst>
                            <p:childTnLst>
                              <p:par>
                                <p:cTn id="105" presetID="22" presetClass="entr" presetSubtype="8" fill="hold" grpId="0" nodeType="after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wipe(left)">
                                      <p:cBhvr>
                                        <p:cTn id="107" dur="150"/>
                                        <p:tgtEl>
                                          <p:spTgt spid="33"/>
                                        </p:tgtEl>
                                      </p:cBhvr>
                                    </p:animEffect>
                                  </p:childTnLst>
                                </p:cTn>
                              </p:par>
                            </p:childTnLst>
                          </p:cTn>
                        </p:par>
                        <p:par>
                          <p:cTn id="108" fill="hold">
                            <p:stCondLst>
                              <p:cond delay="4400"/>
                            </p:stCondLst>
                            <p:childTnLst>
                              <p:par>
                                <p:cTn id="109" presetID="22" presetClass="entr" presetSubtype="1" fill="hold" nodeType="after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wipe(up)">
                                      <p:cBhvr>
                                        <p:cTn id="111" dur="150"/>
                                        <p:tgtEl>
                                          <p:spTgt spid="38"/>
                                        </p:tgtEl>
                                      </p:cBhvr>
                                    </p:animEffect>
                                  </p:childTnLst>
                                </p:cTn>
                              </p:par>
                            </p:childTnLst>
                          </p:cTn>
                        </p:par>
                        <p:par>
                          <p:cTn id="112" fill="hold">
                            <p:stCondLst>
                              <p:cond delay="455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150"/>
                                        <p:tgtEl>
                                          <p:spTgt spid="17"/>
                                        </p:tgtEl>
                                      </p:cBhvr>
                                    </p:animEffect>
                                  </p:childTnLst>
                                </p:cTn>
                              </p:par>
                            </p:childTnLst>
                          </p:cTn>
                        </p:par>
                        <p:par>
                          <p:cTn id="116" fill="hold">
                            <p:stCondLst>
                              <p:cond delay="4700"/>
                            </p:stCondLst>
                            <p:childTnLst>
                              <p:par>
                                <p:cTn id="117" presetID="22" presetClass="entr" presetSubtype="8" fill="hold" grpId="0" nodeType="after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wipe(left)">
                                      <p:cBhvr>
                                        <p:cTn id="119" dur="150"/>
                                        <p:tgtEl>
                                          <p:spTgt spid="34"/>
                                        </p:tgtEl>
                                      </p:cBhvr>
                                    </p:animEffect>
                                  </p:childTnLst>
                                </p:cTn>
                              </p:par>
                            </p:childTnLst>
                          </p:cTn>
                        </p:par>
                        <p:par>
                          <p:cTn id="120" fill="hold">
                            <p:stCondLst>
                              <p:cond delay="4850"/>
                            </p:stCondLst>
                            <p:childTnLst>
                              <p:par>
                                <p:cTn id="121" presetID="22" presetClass="entr" presetSubtype="1" fill="hold" nodeType="afterEffect">
                                  <p:stCondLst>
                                    <p:cond delay="0"/>
                                  </p:stCondLst>
                                  <p:childTnLst>
                                    <p:set>
                                      <p:cBhvr>
                                        <p:cTn id="122" dur="1" fill="hold">
                                          <p:stCondLst>
                                            <p:cond delay="0"/>
                                          </p:stCondLst>
                                        </p:cTn>
                                        <p:tgtEl>
                                          <p:spTgt spid="69"/>
                                        </p:tgtEl>
                                        <p:attrNameLst>
                                          <p:attrName>style.visibility</p:attrName>
                                        </p:attrNameLst>
                                      </p:cBhvr>
                                      <p:to>
                                        <p:strVal val="visible"/>
                                      </p:to>
                                    </p:set>
                                    <p:animEffect transition="in" filter="wipe(up)">
                                      <p:cBhvr>
                                        <p:cTn id="123" dur="150"/>
                                        <p:tgtEl>
                                          <p:spTgt spid="69"/>
                                        </p:tgtEl>
                                      </p:cBhvr>
                                    </p:animEffect>
                                  </p:childTnLst>
                                </p:cTn>
                              </p:par>
                            </p:childTnLst>
                          </p:cTn>
                        </p:par>
                        <p:par>
                          <p:cTn id="124" fill="hold">
                            <p:stCondLst>
                              <p:cond delay="5000"/>
                            </p:stCondLst>
                            <p:childTnLst>
                              <p:par>
                                <p:cTn id="125" presetID="10" presetClass="entr" presetSubtype="0" fill="hold" grpId="0" nodeType="afterEffect">
                                  <p:stCondLst>
                                    <p:cond delay="0"/>
                                  </p:stCondLst>
                                  <p:childTnLst>
                                    <p:set>
                                      <p:cBhvr>
                                        <p:cTn id="126" dur="1" fill="hold">
                                          <p:stCondLst>
                                            <p:cond delay="0"/>
                                          </p:stCondLst>
                                        </p:cTn>
                                        <p:tgtEl>
                                          <p:spTgt spid="68"/>
                                        </p:tgtEl>
                                        <p:attrNameLst>
                                          <p:attrName>style.visibility</p:attrName>
                                        </p:attrNameLst>
                                      </p:cBhvr>
                                      <p:to>
                                        <p:strVal val="visible"/>
                                      </p:to>
                                    </p:set>
                                    <p:animEffect transition="in" filter="fade">
                                      <p:cBhvr>
                                        <p:cTn id="127" dur="150"/>
                                        <p:tgtEl>
                                          <p:spTgt spid="68"/>
                                        </p:tgtEl>
                                      </p:cBhvr>
                                    </p:animEffect>
                                  </p:childTnLst>
                                </p:cTn>
                              </p:par>
                            </p:childTnLst>
                          </p:cTn>
                        </p:par>
                        <p:par>
                          <p:cTn id="128" fill="hold">
                            <p:stCondLst>
                              <p:cond delay="5150"/>
                            </p:stCondLst>
                            <p:childTnLst>
                              <p:par>
                                <p:cTn id="129" presetID="22" presetClass="entr" presetSubtype="8" fill="hold" grpId="0" nodeType="afterEffect">
                                  <p:stCondLst>
                                    <p:cond delay="0"/>
                                  </p:stCondLst>
                                  <p:childTnLst>
                                    <p:set>
                                      <p:cBhvr>
                                        <p:cTn id="130" dur="1" fill="hold">
                                          <p:stCondLst>
                                            <p:cond delay="0"/>
                                          </p:stCondLst>
                                        </p:cTn>
                                        <p:tgtEl>
                                          <p:spTgt spid="70"/>
                                        </p:tgtEl>
                                        <p:attrNameLst>
                                          <p:attrName>style.visibility</p:attrName>
                                        </p:attrNameLst>
                                      </p:cBhvr>
                                      <p:to>
                                        <p:strVal val="visible"/>
                                      </p:to>
                                    </p:set>
                                    <p:animEffect transition="in" filter="wipe(left)">
                                      <p:cBhvr>
                                        <p:cTn id="131" dur="150"/>
                                        <p:tgtEl>
                                          <p:spTgt spid="70"/>
                                        </p:tgtEl>
                                      </p:cBhvr>
                                    </p:animEffect>
                                  </p:childTnLst>
                                </p:cTn>
                              </p:par>
                            </p:childTnLst>
                          </p:cTn>
                        </p:par>
                        <p:par>
                          <p:cTn id="132" fill="hold">
                            <p:stCondLst>
                              <p:cond delay="5300"/>
                            </p:stCondLst>
                            <p:childTnLst>
                              <p:par>
                                <p:cTn id="133" presetID="22" presetClass="entr" presetSubtype="1" fill="hold" nodeType="after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wipe(up)">
                                      <p:cBhvr>
                                        <p:cTn id="135" dur="150"/>
                                        <p:tgtEl>
                                          <p:spTgt spid="77"/>
                                        </p:tgtEl>
                                      </p:cBhvr>
                                    </p:animEffect>
                                  </p:childTnLst>
                                </p:cTn>
                              </p:par>
                            </p:childTnLst>
                          </p:cTn>
                        </p:par>
                        <p:par>
                          <p:cTn id="136" fill="hold">
                            <p:stCondLst>
                              <p:cond delay="5450"/>
                            </p:stCondLst>
                            <p:childTnLst>
                              <p:par>
                                <p:cTn id="137" presetID="10" presetClass="entr" presetSubtype="0" fill="hold" grpId="0" nodeType="afterEffect">
                                  <p:stCondLst>
                                    <p:cond delay="0"/>
                                  </p:stCondLst>
                                  <p:childTnLst>
                                    <p:set>
                                      <p:cBhvr>
                                        <p:cTn id="138" dur="1" fill="hold">
                                          <p:stCondLst>
                                            <p:cond delay="0"/>
                                          </p:stCondLst>
                                        </p:cTn>
                                        <p:tgtEl>
                                          <p:spTgt spid="12"/>
                                        </p:tgtEl>
                                        <p:attrNameLst>
                                          <p:attrName>style.visibility</p:attrName>
                                        </p:attrNameLst>
                                      </p:cBhvr>
                                      <p:to>
                                        <p:strVal val="visible"/>
                                      </p:to>
                                    </p:set>
                                    <p:animEffect transition="in" filter="fade">
                                      <p:cBhvr>
                                        <p:cTn id="139" dur="150"/>
                                        <p:tgtEl>
                                          <p:spTgt spid="12"/>
                                        </p:tgtEl>
                                      </p:cBhvr>
                                    </p:animEffect>
                                  </p:childTnLst>
                                </p:cTn>
                              </p:par>
                            </p:childTnLst>
                          </p:cTn>
                        </p:par>
                        <p:par>
                          <p:cTn id="140" fill="hold">
                            <p:stCondLst>
                              <p:cond delay="5600"/>
                            </p:stCondLst>
                            <p:childTnLst>
                              <p:par>
                                <p:cTn id="141" presetID="10" presetClass="entr" presetSubtype="0" fill="hold" grpId="0" nodeType="afterEffect">
                                  <p:stCondLst>
                                    <p:cond delay="0"/>
                                  </p:stCondLst>
                                  <p:childTnLst>
                                    <p:set>
                                      <p:cBhvr>
                                        <p:cTn id="142" dur="1" fill="hold">
                                          <p:stCondLst>
                                            <p:cond delay="0"/>
                                          </p:stCondLst>
                                        </p:cTn>
                                        <p:tgtEl>
                                          <p:spTgt spid="13"/>
                                        </p:tgtEl>
                                        <p:attrNameLst>
                                          <p:attrName>style.visibility</p:attrName>
                                        </p:attrNameLst>
                                      </p:cBhvr>
                                      <p:to>
                                        <p:strVal val="visible"/>
                                      </p:to>
                                    </p:set>
                                    <p:animEffect transition="in" filter="fade">
                                      <p:cBhvr>
                                        <p:cTn id="143" dur="150"/>
                                        <p:tgtEl>
                                          <p:spTgt spid="13"/>
                                        </p:tgtEl>
                                      </p:cBhvr>
                                    </p:animEffect>
                                  </p:childTnLst>
                                </p:cTn>
                              </p:par>
                            </p:childTnLst>
                          </p:cTn>
                        </p:par>
                        <p:par>
                          <p:cTn id="144" fill="hold">
                            <p:stCondLst>
                              <p:cond delay="5750"/>
                            </p:stCondLst>
                            <p:childTnLst>
                              <p:par>
                                <p:cTn id="145" presetID="10" presetClass="entr" presetSubtype="0" fill="hold" grpId="0" nodeType="afterEffect">
                                  <p:stCondLst>
                                    <p:cond delay="0"/>
                                  </p:stCondLst>
                                  <p:childTnLst>
                                    <p:set>
                                      <p:cBhvr>
                                        <p:cTn id="146" dur="1" fill="hold">
                                          <p:stCondLst>
                                            <p:cond delay="0"/>
                                          </p:stCondLst>
                                        </p:cTn>
                                        <p:tgtEl>
                                          <p:spTgt spid="14"/>
                                        </p:tgtEl>
                                        <p:attrNameLst>
                                          <p:attrName>style.visibility</p:attrName>
                                        </p:attrNameLst>
                                      </p:cBhvr>
                                      <p:to>
                                        <p:strVal val="visible"/>
                                      </p:to>
                                    </p:set>
                                    <p:animEffect transition="in" filter="fade">
                                      <p:cBhvr>
                                        <p:cTn id="147" dur="1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7746346" cy="5281446"/>
          </a:xfrm>
        </p:spPr>
        <p:txBody>
          <a:bodyPr/>
          <a:lstStyle/>
          <a:p>
            <a:r>
              <a:rPr lang="en-US" dirty="0">
                <a:solidFill>
                  <a:schemeClr val="accent1"/>
                </a:solidFill>
              </a:rPr>
              <a:t>.</a:t>
            </a:r>
            <a:r>
              <a:rPr lang="en-US" dirty="0" err="1">
                <a:solidFill>
                  <a:schemeClr val="accent1"/>
                </a:solidFill>
              </a:rPr>
              <a:t>vscode</a:t>
            </a:r>
            <a:r>
              <a:rPr lang="en-US" dirty="0">
                <a:solidFill>
                  <a:schemeClr val="accent1"/>
                </a:solidFill>
              </a:rPr>
              <a:t>: </a:t>
            </a:r>
            <a:r>
              <a:rPr lang="en-US" dirty="0"/>
              <a:t>includes Visual Studio Code integration files</a:t>
            </a:r>
          </a:p>
          <a:p>
            <a:r>
              <a:rPr lang="en-US" dirty="0">
                <a:solidFill>
                  <a:schemeClr val="accent1"/>
                </a:solidFill>
              </a:rPr>
              <a:t>config:</a:t>
            </a:r>
            <a:r>
              <a:rPr lang="en-US" dirty="0"/>
              <a:t> includes all config files</a:t>
            </a:r>
          </a:p>
          <a:p>
            <a:r>
              <a:rPr lang="en-US" dirty="0" err="1">
                <a:solidFill>
                  <a:schemeClr val="accent1"/>
                </a:solidFill>
              </a:rPr>
              <a:t>dist</a:t>
            </a:r>
            <a:r>
              <a:rPr lang="en-US" dirty="0">
                <a:solidFill>
                  <a:schemeClr val="accent1"/>
                </a:solidFill>
              </a:rPr>
              <a:t>:</a:t>
            </a:r>
            <a:r>
              <a:rPr lang="en-US" dirty="0"/>
              <a:t> created automatically on builds – contains out from bundle process</a:t>
            </a:r>
          </a:p>
          <a:p>
            <a:r>
              <a:rPr lang="en-US" dirty="0">
                <a:solidFill>
                  <a:schemeClr val="accent1"/>
                </a:solidFill>
              </a:rPr>
              <a:t>lib:</a:t>
            </a:r>
            <a:r>
              <a:rPr lang="en-US" dirty="0"/>
              <a:t> created automatically on builds – contains pre-bundled built files</a:t>
            </a:r>
          </a:p>
          <a:p>
            <a:r>
              <a:rPr lang="en-US" dirty="0" err="1">
                <a:solidFill>
                  <a:schemeClr val="accent1"/>
                </a:solidFill>
              </a:rPr>
              <a:t>node_modules</a:t>
            </a:r>
            <a:r>
              <a:rPr lang="en-US" dirty="0">
                <a:solidFill>
                  <a:schemeClr val="accent1"/>
                </a:solidFill>
              </a:rPr>
              <a:t>:</a:t>
            </a:r>
            <a:r>
              <a:rPr lang="en-US" dirty="0"/>
              <a:t> created automatically when installing all package dependencies with a package manager</a:t>
            </a:r>
          </a:p>
          <a:p>
            <a:r>
              <a:rPr lang="en-US" dirty="0" err="1">
                <a:solidFill>
                  <a:schemeClr val="accent1"/>
                </a:solidFill>
              </a:rPr>
              <a:t>src</a:t>
            </a:r>
            <a:r>
              <a:rPr lang="en-US" dirty="0">
                <a:solidFill>
                  <a:schemeClr val="accent1"/>
                </a:solidFill>
              </a:rPr>
              <a:t>:</a:t>
            </a:r>
            <a:r>
              <a:rPr lang="en-US" dirty="0"/>
              <a:t> this is the main folder of the project, it includes the web part, styles, and a test file</a:t>
            </a:r>
          </a:p>
          <a:p>
            <a:r>
              <a:rPr lang="en-US" dirty="0">
                <a:solidFill>
                  <a:schemeClr val="accent1"/>
                </a:solidFill>
              </a:rPr>
              <a:t>temp:</a:t>
            </a:r>
            <a:r>
              <a:rPr lang="en-US" dirty="0"/>
              <a:t> created automatically on builds - contains local dev webserver files</a:t>
            </a:r>
          </a:p>
        </p:txBody>
      </p:sp>
      <p:sp>
        <p:nvSpPr>
          <p:cNvPr id="2" name="Title 1"/>
          <p:cNvSpPr>
            <a:spLocks noGrp="1"/>
          </p:cNvSpPr>
          <p:nvPr>
            <p:ph type="title"/>
          </p:nvPr>
        </p:nvSpPr>
        <p:spPr/>
        <p:txBody>
          <a:bodyPr/>
          <a:lstStyle/>
          <a:p>
            <a:r>
              <a:rPr lang="en-US" dirty="0"/>
              <a:t>Project Structure</a:t>
            </a:r>
            <a:endParaRPr lang="fi-FI" dirty="0"/>
          </a:p>
        </p:txBody>
      </p:sp>
      <p:pic>
        <p:nvPicPr>
          <p:cNvPr id="3" name="Picture 2">
            <a:extLst>
              <a:ext uri="{FF2B5EF4-FFF2-40B4-BE49-F238E27FC236}">
                <a16:creationId xmlns:a16="http://schemas.microsoft.com/office/drawing/2014/main" id="{84DC696B-126C-D642-B022-6ACA6254948A}"/>
              </a:ext>
            </a:extLst>
          </p:cNvPr>
          <p:cNvPicPr>
            <a:picLocks noChangeAspect="1"/>
          </p:cNvPicPr>
          <p:nvPr/>
        </p:nvPicPr>
        <p:blipFill>
          <a:blip r:embed="rId3"/>
          <a:stretch>
            <a:fillRect/>
          </a:stretch>
        </p:blipFill>
        <p:spPr>
          <a:xfrm>
            <a:off x="8210746" y="633600"/>
            <a:ext cx="3976740" cy="5994067"/>
          </a:xfrm>
          <a:prstGeom prst="rect">
            <a:avLst/>
          </a:prstGeom>
        </p:spPr>
      </p:pic>
    </p:spTree>
    <p:extLst>
      <p:ext uri="{BB962C8B-B14F-4D97-AF65-F5344CB8AC3E}">
        <p14:creationId xmlns:p14="http://schemas.microsoft.com/office/powerpoint/2010/main" val="6162164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7114751" cy="4284250"/>
          </a:xfrm>
        </p:spPr>
        <p:txBody>
          <a:bodyPr/>
          <a:lstStyle/>
          <a:p>
            <a:r>
              <a:rPr lang="en-US" dirty="0"/>
              <a:t>Defines the main entry point for the web part</a:t>
            </a:r>
          </a:p>
          <a:p>
            <a:r>
              <a:rPr lang="en-US" dirty="0"/>
              <a:t>Extends the </a:t>
            </a:r>
            <a:r>
              <a:rPr lang="en-US" dirty="0" err="1"/>
              <a:t>BaseClientSideWebPart</a:t>
            </a:r>
            <a:endParaRPr lang="en-US" dirty="0"/>
          </a:p>
          <a:p>
            <a:r>
              <a:rPr lang="en-US" dirty="0"/>
              <a:t>All client-side web parts must extend the </a:t>
            </a:r>
            <a:r>
              <a:rPr lang="en-US" dirty="0" err="1"/>
              <a:t>BaseClientSideWebPart</a:t>
            </a:r>
            <a:r>
              <a:rPr lang="en-US" dirty="0"/>
              <a:t> class in order to be defined as a valid web part</a:t>
            </a:r>
          </a:p>
          <a:p>
            <a:r>
              <a:rPr lang="en-US" dirty="0"/>
              <a:t>Interface that defines the non-standard public properties on the web part</a:t>
            </a:r>
          </a:p>
          <a:p>
            <a:r>
              <a:rPr lang="en-US" dirty="0"/>
              <a:t>Persisted when the web part is saved / published from edit mode</a:t>
            </a:r>
          </a:p>
          <a:p>
            <a:endParaRPr lang="en-US" dirty="0"/>
          </a:p>
          <a:p>
            <a:endParaRPr lang="en-US" dirty="0"/>
          </a:p>
        </p:txBody>
      </p:sp>
      <p:sp>
        <p:nvSpPr>
          <p:cNvPr id="3" name="Title 2"/>
          <p:cNvSpPr>
            <a:spLocks noGrp="1"/>
          </p:cNvSpPr>
          <p:nvPr>
            <p:ph type="title"/>
          </p:nvPr>
        </p:nvSpPr>
        <p:spPr/>
        <p:txBody>
          <a:bodyPr/>
          <a:lstStyle/>
          <a:p>
            <a:r>
              <a:rPr lang="en-US" dirty="0"/>
              <a:t>Key Files – web part class</a:t>
            </a:r>
          </a:p>
        </p:txBody>
      </p:sp>
      <p:pic>
        <p:nvPicPr>
          <p:cNvPr id="4" name="Picture 3">
            <a:extLst>
              <a:ext uri="{FF2B5EF4-FFF2-40B4-BE49-F238E27FC236}">
                <a16:creationId xmlns:a16="http://schemas.microsoft.com/office/drawing/2014/main" id="{9B5D5DBD-2780-2642-83CF-E78C9A8A9C1F}"/>
              </a:ext>
            </a:extLst>
          </p:cNvPr>
          <p:cNvPicPr>
            <a:picLocks noChangeAspect="1"/>
          </p:cNvPicPr>
          <p:nvPr/>
        </p:nvPicPr>
        <p:blipFill>
          <a:blip r:embed="rId3"/>
          <a:stretch>
            <a:fillRect/>
          </a:stretch>
        </p:blipFill>
        <p:spPr>
          <a:xfrm>
            <a:off x="7674523" y="1212850"/>
            <a:ext cx="4546600" cy="3911600"/>
          </a:xfrm>
          <a:prstGeom prst="rect">
            <a:avLst/>
          </a:prstGeom>
        </p:spPr>
      </p:pic>
      <p:pic>
        <p:nvPicPr>
          <p:cNvPr id="5" name="Picture 4">
            <a:extLst>
              <a:ext uri="{FF2B5EF4-FFF2-40B4-BE49-F238E27FC236}">
                <a16:creationId xmlns:a16="http://schemas.microsoft.com/office/drawing/2014/main" id="{B8A09DFC-3518-BB4C-B72D-9C67C0DECB64}"/>
              </a:ext>
            </a:extLst>
          </p:cNvPr>
          <p:cNvPicPr>
            <a:picLocks noChangeAspect="1"/>
          </p:cNvPicPr>
          <p:nvPr/>
        </p:nvPicPr>
        <p:blipFill>
          <a:blip r:embed="rId4"/>
          <a:stretch>
            <a:fillRect/>
          </a:stretch>
        </p:blipFill>
        <p:spPr>
          <a:xfrm>
            <a:off x="465138" y="4918075"/>
            <a:ext cx="6832600" cy="1765300"/>
          </a:xfrm>
          <a:prstGeom prst="rect">
            <a:avLst/>
          </a:prstGeom>
        </p:spPr>
      </p:pic>
    </p:spTree>
    <p:extLst>
      <p:ext uri="{BB962C8B-B14F-4D97-AF65-F5344CB8AC3E}">
        <p14:creationId xmlns:p14="http://schemas.microsoft.com/office/powerpoint/2010/main" val="3027881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B92D5-8FFA-41B2-BC13-83DD7FCA3FD0}"/>
              </a:ext>
            </a:extLst>
          </p:cNvPr>
          <p:cNvPicPr>
            <a:picLocks noChangeAspect="1"/>
          </p:cNvPicPr>
          <p:nvPr/>
        </p:nvPicPr>
        <p:blipFill rotWithShape="1">
          <a:blip r:embed="rId2">
            <a:extLst>
              <a:ext uri="{28A0092B-C50C-407E-A947-70E740481C1C}">
                <a14:useLocalDpi xmlns:a14="http://schemas.microsoft.com/office/drawing/2010/main" val="0"/>
              </a:ext>
            </a:extLst>
          </a:blip>
          <a:srcRect l="4" t="5063" r="-3" b="5063"/>
          <a:stretch/>
        </p:blipFill>
        <p:spPr>
          <a:xfrm>
            <a:off x="884" y="-1"/>
            <a:ext cx="12434711" cy="6994525"/>
          </a:xfrm>
          <a:prstGeom prst="rect">
            <a:avLst/>
          </a:prstGeom>
        </p:spPr>
      </p:pic>
      <p:sp>
        <p:nvSpPr>
          <p:cNvPr id="4" name="Rectangle 3">
            <a:extLst>
              <a:ext uri="{FF2B5EF4-FFF2-40B4-BE49-F238E27FC236}">
                <a16:creationId xmlns:a16="http://schemas.microsoft.com/office/drawing/2014/main" id="{6F58E2BB-642A-42A9-8926-207B85E50AF4}"/>
              </a:ext>
            </a:extLst>
          </p:cNvPr>
          <p:cNvSpPr/>
          <p:nvPr/>
        </p:nvSpPr>
        <p:spPr>
          <a:xfrm>
            <a:off x="881" y="-1"/>
            <a:ext cx="12434709" cy="7040578"/>
          </a:xfrm>
          <a:prstGeom prst="rect">
            <a:avLst/>
          </a:prstGeom>
          <a:solidFill>
            <a:srgbClr val="0D0D0D">
              <a:alpha val="9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1836" dirty="0">
              <a:solidFill>
                <a:srgbClr val="00B0F0"/>
              </a:solidFill>
            </a:endParaRPr>
          </a:p>
        </p:txBody>
      </p:sp>
      <p:sp>
        <p:nvSpPr>
          <p:cNvPr id="2" name="Title 1">
            <a:extLst>
              <a:ext uri="{FF2B5EF4-FFF2-40B4-BE49-F238E27FC236}">
                <a16:creationId xmlns:a16="http://schemas.microsoft.com/office/drawing/2014/main" id="{12947447-880C-4F22-8D4F-1EE22E9A3362}"/>
              </a:ext>
            </a:extLst>
          </p:cNvPr>
          <p:cNvSpPr>
            <a:spLocks noGrp="1"/>
          </p:cNvSpPr>
          <p:nvPr>
            <p:ph type="ctrTitle"/>
          </p:nvPr>
        </p:nvSpPr>
        <p:spPr>
          <a:xfrm>
            <a:off x="659915" y="1402606"/>
            <a:ext cx="11116639" cy="1457264"/>
          </a:xfrm>
        </p:spPr>
        <p:txBody>
          <a:bodyPr>
            <a:noAutofit/>
          </a:bodyPr>
          <a:lstStyle/>
          <a:p>
            <a:pPr fontAlgn="base"/>
            <a:r>
              <a:rPr lang="en-US" sz="5400" b="1" spc="0" dirty="0">
                <a:solidFill>
                  <a:srgbClr val="00B0F0"/>
                </a:solidFill>
                <a:cs typeface="+mn-cs"/>
              </a:rPr>
              <a:t>AN INTRODUCTION TO DEVELOPMENT WITH THE SHAREPOINT FRAMEWORK (SPFX)</a:t>
            </a:r>
          </a:p>
        </p:txBody>
      </p:sp>
      <p:sp>
        <p:nvSpPr>
          <p:cNvPr id="5" name="Subtitle 4">
            <a:extLst>
              <a:ext uri="{FF2B5EF4-FFF2-40B4-BE49-F238E27FC236}">
                <a16:creationId xmlns:a16="http://schemas.microsoft.com/office/drawing/2014/main" id="{33EA8F57-BAD4-4E52-9CFC-03D93ED66C44}"/>
              </a:ext>
            </a:extLst>
          </p:cNvPr>
          <p:cNvSpPr>
            <a:spLocks noGrp="1"/>
          </p:cNvSpPr>
          <p:nvPr>
            <p:ph type="subTitle" idx="1"/>
          </p:nvPr>
        </p:nvSpPr>
        <p:spPr>
          <a:xfrm>
            <a:off x="1555222" y="3265629"/>
            <a:ext cx="9326033" cy="991256"/>
          </a:xfrm>
        </p:spPr>
        <p:txBody>
          <a:bodyPr>
            <a:normAutofit fontScale="85000" lnSpcReduction="20000"/>
          </a:bodyPr>
          <a:lstStyle/>
          <a:p>
            <a:r>
              <a:rPr lang="en-US" sz="4182" b="1" dirty="0">
                <a:solidFill>
                  <a:srgbClr val="00B0F0"/>
                </a:solidFill>
              </a:rPr>
              <a:t>Don Kirkham</a:t>
            </a:r>
          </a:p>
          <a:p>
            <a:r>
              <a:rPr lang="en-US" sz="3366" b="1" dirty="0">
                <a:solidFill>
                  <a:srgbClr val="00B0F0"/>
                </a:solidFill>
              </a:rPr>
              <a:t>Solutions Architect</a:t>
            </a:r>
          </a:p>
          <a:p>
            <a:endParaRPr lang="en-US" dirty="0">
              <a:solidFill>
                <a:srgbClr val="00B0F0"/>
              </a:solidFill>
            </a:endParaRPr>
          </a:p>
        </p:txBody>
      </p:sp>
      <p:sp>
        <p:nvSpPr>
          <p:cNvPr id="7" name="TextBox 6">
            <a:extLst>
              <a:ext uri="{FF2B5EF4-FFF2-40B4-BE49-F238E27FC236}">
                <a16:creationId xmlns:a16="http://schemas.microsoft.com/office/drawing/2014/main" id="{7A37C570-4213-4EE3-9C7F-3A1683446375}"/>
              </a:ext>
            </a:extLst>
          </p:cNvPr>
          <p:cNvSpPr txBox="1"/>
          <p:nvPr/>
        </p:nvSpPr>
        <p:spPr>
          <a:xfrm>
            <a:off x="1695615" y="4546908"/>
            <a:ext cx="3309237" cy="1534858"/>
          </a:xfrm>
          <a:prstGeom prst="rect">
            <a:avLst/>
          </a:prstGeom>
          <a:noFill/>
        </p:spPr>
        <p:txBody>
          <a:bodyPr wrap="square" rtlCol="0">
            <a:spAutoFit/>
          </a:bodyPr>
          <a:lstStyle/>
          <a:p>
            <a:r>
              <a:rPr lang="en-US" sz="1836" dirty="0">
                <a:solidFill>
                  <a:srgbClr val="00B0F0"/>
                </a:solidFill>
              </a:rPr>
              <a:t>Microsoft Certifications</a:t>
            </a:r>
          </a:p>
          <a:p>
            <a:pPr marL="291436" indent="-291436">
              <a:buFont typeface="Arial" panose="020B0604020202020204" pitchFamily="34" charset="0"/>
              <a:buChar char="•"/>
            </a:pPr>
            <a:r>
              <a:rPr lang="en-US" sz="1836" dirty="0">
                <a:solidFill>
                  <a:srgbClr val="00B0F0"/>
                </a:solidFill>
              </a:rPr>
              <a:t>Professional Developer</a:t>
            </a:r>
          </a:p>
          <a:p>
            <a:pPr marL="291436" indent="-291436">
              <a:buFont typeface="Arial" panose="020B0604020202020204" pitchFamily="34" charset="0"/>
              <a:buChar char="•"/>
            </a:pPr>
            <a:r>
              <a:rPr lang="en-US" sz="1836" dirty="0">
                <a:solidFill>
                  <a:srgbClr val="00B0F0"/>
                </a:solidFill>
              </a:rPr>
              <a:t>Azure</a:t>
            </a:r>
          </a:p>
          <a:p>
            <a:pPr marL="291436" indent="-291436">
              <a:buFont typeface="Arial" panose="020B0604020202020204" pitchFamily="34" charset="0"/>
              <a:buChar char="•"/>
            </a:pPr>
            <a:r>
              <a:rPr lang="en-US" sz="1836" dirty="0">
                <a:solidFill>
                  <a:srgbClr val="00B0F0"/>
                </a:solidFill>
              </a:rPr>
              <a:t>Power Platform</a:t>
            </a:r>
          </a:p>
          <a:p>
            <a:pPr marL="291436" indent="-291436">
              <a:buFont typeface="Arial" panose="020B0604020202020204" pitchFamily="34" charset="0"/>
              <a:buChar char="•"/>
            </a:pPr>
            <a:r>
              <a:rPr lang="en-US" sz="1836" dirty="0">
                <a:solidFill>
                  <a:srgbClr val="00B0F0"/>
                </a:solidFill>
              </a:rPr>
              <a:t>Microsoft 365</a:t>
            </a:r>
          </a:p>
        </p:txBody>
      </p:sp>
      <p:pic>
        <p:nvPicPr>
          <p:cNvPr id="11" name="Graphic 10" descr="Podcast">
            <a:extLst>
              <a:ext uri="{FF2B5EF4-FFF2-40B4-BE49-F238E27FC236}">
                <a16:creationId xmlns:a16="http://schemas.microsoft.com/office/drawing/2014/main" id="{C4389FE7-479E-4B8C-A962-024917EB3A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9101" y="4881526"/>
            <a:ext cx="309435" cy="309435"/>
          </a:xfrm>
          <a:prstGeom prst="rect">
            <a:avLst/>
          </a:prstGeom>
        </p:spPr>
      </p:pic>
      <p:sp>
        <p:nvSpPr>
          <p:cNvPr id="6" name="TextBox 5">
            <a:extLst>
              <a:ext uri="{FF2B5EF4-FFF2-40B4-BE49-F238E27FC236}">
                <a16:creationId xmlns:a16="http://schemas.microsoft.com/office/drawing/2014/main" id="{23130672-5FD9-4E3C-BADF-C353E3F8A8B1}"/>
              </a:ext>
            </a:extLst>
          </p:cNvPr>
          <p:cNvSpPr txBox="1"/>
          <p:nvPr/>
        </p:nvSpPr>
        <p:spPr>
          <a:xfrm>
            <a:off x="7431624" y="4574877"/>
            <a:ext cx="4111477" cy="1534858"/>
          </a:xfrm>
          <a:prstGeom prst="rect">
            <a:avLst/>
          </a:prstGeom>
          <a:noFill/>
        </p:spPr>
        <p:txBody>
          <a:bodyPr wrap="square" rtlCol="0">
            <a:spAutoFit/>
          </a:bodyPr>
          <a:lstStyle/>
          <a:p>
            <a:r>
              <a:rPr lang="en-US" sz="1836" dirty="0">
                <a:solidFill>
                  <a:srgbClr val="00B0F0"/>
                </a:solidFill>
              </a:rPr>
              <a:t>       Contact Info</a:t>
            </a:r>
          </a:p>
          <a:p>
            <a:r>
              <a:rPr lang="en-US" sz="1836" dirty="0">
                <a:solidFill>
                  <a:srgbClr val="00B0F0"/>
                </a:solidFill>
              </a:rPr>
              <a:t>	https://DonKirkham.com</a:t>
            </a:r>
          </a:p>
          <a:p>
            <a:r>
              <a:rPr lang="en-US" sz="1836" dirty="0">
                <a:solidFill>
                  <a:srgbClr val="00B0F0"/>
                </a:solidFill>
              </a:rPr>
              <a:t>	donkirkham@live.com</a:t>
            </a:r>
          </a:p>
          <a:p>
            <a:r>
              <a:rPr lang="en-US" sz="1836" dirty="0">
                <a:solidFill>
                  <a:srgbClr val="00B0F0"/>
                </a:solidFill>
              </a:rPr>
              <a:t>	@DonKirkham</a:t>
            </a:r>
          </a:p>
          <a:p>
            <a:r>
              <a:rPr lang="en-US" sz="1836" dirty="0">
                <a:solidFill>
                  <a:srgbClr val="00B0F0"/>
                </a:solidFill>
              </a:rPr>
              <a:t>	@DonKirkham</a:t>
            </a:r>
          </a:p>
        </p:txBody>
      </p:sp>
      <p:pic>
        <p:nvPicPr>
          <p:cNvPr id="9" name="Graphic 8" descr="Envelope">
            <a:extLst>
              <a:ext uri="{FF2B5EF4-FFF2-40B4-BE49-F238E27FC236}">
                <a16:creationId xmlns:a16="http://schemas.microsoft.com/office/drawing/2014/main" id="{263835CA-245E-47CE-85EE-3E3FF5D044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2632" y="5165295"/>
            <a:ext cx="325904" cy="325904"/>
          </a:xfrm>
          <a:prstGeom prst="rect">
            <a:avLst/>
          </a:prstGeom>
        </p:spPr>
      </p:pic>
      <p:pic>
        <p:nvPicPr>
          <p:cNvPr id="13" name="Graphic 12">
            <a:extLst>
              <a:ext uri="{FF2B5EF4-FFF2-40B4-BE49-F238E27FC236}">
                <a16:creationId xmlns:a16="http://schemas.microsoft.com/office/drawing/2014/main" id="{D4AFF0F6-34A2-4443-95DA-D666E3E478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19096" y="5738798"/>
            <a:ext cx="309436" cy="308957"/>
          </a:xfrm>
          <a:prstGeom prst="rect">
            <a:avLst/>
          </a:prstGeom>
        </p:spPr>
      </p:pic>
      <p:pic>
        <p:nvPicPr>
          <p:cNvPr id="15" name="Graphic 14">
            <a:extLst>
              <a:ext uri="{FF2B5EF4-FFF2-40B4-BE49-F238E27FC236}">
                <a16:creationId xmlns:a16="http://schemas.microsoft.com/office/drawing/2014/main" id="{53A5F6F4-589E-4157-BBDE-A231028786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19101" y="5451808"/>
            <a:ext cx="309435" cy="309435"/>
          </a:xfrm>
          <a:prstGeom prst="rect">
            <a:avLst/>
          </a:prstGeom>
        </p:spPr>
      </p:pic>
    </p:spTree>
    <p:extLst>
      <p:ext uri="{BB962C8B-B14F-4D97-AF65-F5344CB8AC3E}">
        <p14:creationId xmlns:p14="http://schemas.microsoft.com/office/powerpoint/2010/main" val="8629161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2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5" grpId="0" uiExpand="1" build="p"/>
      <p:bldP spid="7"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Defines the web part metadata</a:t>
            </a:r>
          </a:p>
        </p:txBody>
      </p:sp>
      <p:sp>
        <p:nvSpPr>
          <p:cNvPr id="3" name="Title 2"/>
          <p:cNvSpPr>
            <a:spLocks noGrp="1"/>
          </p:cNvSpPr>
          <p:nvPr>
            <p:ph type="title"/>
          </p:nvPr>
        </p:nvSpPr>
        <p:spPr/>
        <p:txBody>
          <a:bodyPr/>
          <a:lstStyle/>
          <a:p>
            <a:r>
              <a:rPr lang="en-US" dirty="0"/>
              <a:t>Key Files – web part manifest</a:t>
            </a:r>
          </a:p>
        </p:txBody>
      </p:sp>
      <p:pic>
        <p:nvPicPr>
          <p:cNvPr id="7" name="Picture 6">
            <a:extLst>
              <a:ext uri="{FF2B5EF4-FFF2-40B4-BE49-F238E27FC236}">
                <a16:creationId xmlns:a16="http://schemas.microsoft.com/office/drawing/2014/main" id="{6DFC9E13-4DB9-854D-AE1E-3BCB02771385}"/>
              </a:ext>
            </a:extLst>
          </p:cNvPr>
          <p:cNvPicPr>
            <a:picLocks noChangeAspect="1"/>
          </p:cNvPicPr>
          <p:nvPr/>
        </p:nvPicPr>
        <p:blipFill>
          <a:blip r:embed="rId3"/>
          <a:stretch>
            <a:fillRect/>
          </a:stretch>
        </p:blipFill>
        <p:spPr>
          <a:xfrm>
            <a:off x="7154990" y="1896114"/>
            <a:ext cx="4878951" cy="3648963"/>
          </a:xfrm>
          <a:prstGeom prst="rect">
            <a:avLst/>
          </a:prstGeom>
        </p:spPr>
      </p:pic>
      <p:pic>
        <p:nvPicPr>
          <p:cNvPr id="8" name="Picture 7">
            <a:extLst>
              <a:ext uri="{FF2B5EF4-FFF2-40B4-BE49-F238E27FC236}">
                <a16:creationId xmlns:a16="http://schemas.microsoft.com/office/drawing/2014/main" id="{19D93FFA-1BB4-F249-8834-E78374AB0BA7}"/>
              </a:ext>
            </a:extLst>
          </p:cNvPr>
          <p:cNvPicPr>
            <a:picLocks noChangeAspect="1"/>
          </p:cNvPicPr>
          <p:nvPr/>
        </p:nvPicPr>
        <p:blipFill>
          <a:blip r:embed="rId4"/>
          <a:stretch>
            <a:fillRect/>
          </a:stretch>
        </p:blipFill>
        <p:spPr>
          <a:xfrm>
            <a:off x="697584" y="1709848"/>
            <a:ext cx="6348364" cy="5150986"/>
          </a:xfrm>
          <a:prstGeom prst="rect">
            <a:avLst/>
          </a:prstGeom>
        </p:spPr>
      </p:pic>
    </p:spTree>
    <p:extLst>
      <p:ext uri="{BB962C8B-B14F-4D97-AF65-F5344CB8AC3E}">
        <p14:creationId xmlns:p14="http://schemas.microsoft.com/office/powerpoint/2010/main" val="36900789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03155-CFFE-8440-B90B-E98BA869F772}"/>
              </a:ext>
            </a:extLst>
          </p:cNvPr>
          <p:cNvSpPr>
            <a:spLocks noGrp="1"/>
          </p:cNvSpPr>
          <p:nvPr>
            <p:ph type="body" sz="quarter" idx="10"/>
          </p:nvPr>
        </p:nvSpPr>
        <p:spPr/>
        <p:txBody>
          <a:bodyPr/>
          <a:lstStyle/>
          <a:p>
            <a:r>
              <a:rPr lang="en-US" dirty="0">
                <a:hlinkClick r:id="rId3"/>
              </a:rPr>
              <a:t>https://github.com/css-modules/css-modules</a:t>
            </a:r>
            <a:endParaRPr lang="en-US" dirty="0"/>
          </a:p>
          <a:p>
            <a:r>
              <a:rPr lang="en-US" dirty="0"/>
              <a:t>All CSS classes are locally scoped</a:t>
            </a:r>
          </a:p>
          <a:p>
            <a:r>
              <a:rPr lang="en-US" dirty="0"/>
              <a:t>.</a:t>
            </a:r>
            <a:r>
              <a:rPr lang="en-US" dirty="0" err="1"/>
              <a:t>helloWorld</a:t>
            </a:r>
            <a:r>
              <a:rPr lang="en-US" dirty="0"/>
              <a:t> {} =&gt; .helloWorld_da83fer {}</a:t>
            </a:r>
          </a:p>
          <a:p>
            <a:r>
              <a:rPr lang="en-US" dirty="0" err="1"/>
              <a:t>SPFx’s</a:t>
            </a:r>
            <a:r>
              <a:rPr lang="en-US" dirty="0"/>
              <a:t> build toolchain handles the complexities</a:t>
            </a:r>
          </a:p>
          <a:p>
            <a:r>
              <a:rPr lang="en-US" dirty="0"/>
              <a:t>Rules</a:t>
            </a:r>
          </a:p>
          <a:p>
            <a:pPr lvl="1"/>
            <a:r>
              <a:rPr lang="en-US" dirty="0"/>
              <a:t>*.</a:t>
            </a:r>
            <a:r>
              <a:rPr lang="en-US" dirty="0" err="1"/>
              <a:t>module.scss</a:t>
            </a:r>
            <a:r>
              <a:rPr lang="en-US" dirty="0"/>
              <a:t> - </a:t>
            </a:r>
            <a:r>
              <a:rPr lang="en-US" dirty="0" err="1"/>
              <a:t>HelloWorldWebPart.module.scss</a:t>
            </a:r>
            <a:endParaRPr lang="en-US" dirty="0"/>
          </a:p>
          <a:p>
            <a:pPr lvl="1"/>
            <a:r>
              <a:rPr lang="en-US" dirty="0"/>
              <a:t>Use </a:t>
            </a:r>
            <a:r>
              <a:rPr lang="en-US" dirty="0" err="1"/>
              <a:t>camelCasing</a:t>
            </a:r>
            <a:r>
              <a:rPr lang="en-US" dirty="0"/>
              <a:t>; not kebab-casing</a:t>
            </a:r>
          </a:p>
          <a:p>
            <a:pPr lvl="1"/>
            <a:r>
              <a:rPr lang="en-US" dirty="0"/>
              <a:t>Reference classes in components as </a:t>
            </a:r>
            <a:r>
              <a:rPr lang="en-US" dirty="0" err="1"/>
              <a:t>styles.helloWorldButton</a:t>
            </a:r>
            <a:endParaRPr lang="en-US" dirty="0"/>
          </a:p>
        </p:txBody>
      </p:sp>
      <p:sp>
        <p:nvSpPr>
          <p:cNvPr id="2" name="Title 1">
            <a:extLst>
              <a:ext uri="{FF2B5EF4-FFF2-40B4-BE49-F238E27FC236}">
                <a16:creationId xmlns:a16="http://schemas.microsoft.com/office/drawing/2014/main" id="{DE11ABA4-B260-664D-953F-59B6F4246CEC}"/>
              </a:ext>
            </a:extLst>
          </p:cNvPr>
          <p:cNvSpPr>
            <a:spLocks noGrp="1"/>
          </p:cNvSpPr>
          <p:nvPr>
            <p:ph type="title"/>
          </p:nvPr>
        </p:nvSpPr>
        <p:spPr/>
        <p:txBody>
          <a:bodyPr/>
          <a:lstStyle/>
          <a:p>
            <a:r>
              <a:rPr lang="en-US" dirty="0"/>
              <a:t>CSS Modules</a:t>
            </a:r>
          </a:p>
        </p:txBody>
      </p:sp>
    </p:spTree>
    <p:extLst>
      <p:ext uri="{BB962C8B-B14F-4D97-AF65-F5344CB8AC3E}">
        <p14:creationId xmlns:p14="http://schemas.microsoft.com/office/powerpoint/2010/main" val="11451617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Defines the web part styles</a:t>
            </a:r>
          </a:p>
        </p:txBody>
      </p:sp>
      <p:sp>
        <p:nvSpPr>
          <p:cNvPr id="3" name="Title 2"/>
          <p:cNvSpPr>
            <a:spLocks noGrp="1"/>
          </p:cNvSpPr>
          <p:nvPr>
            <p:ph type="title"/>
          </p:nvPr>
        </p:nvSpPr>
        <p:spPr/>
        <p:txBody>
          <a:bodyPr/>
          <a:lstStyle/>
          <a:p>
            <a:r>
              <a:rPr lang="en-US" dirty="0"/>
              <a:t>Key Files – SCSS file</a:t>
            </a:r>
          </a:p>
        </p:txBody>
      </p:sp>
      <p:pic>
        <p:nvPicPr>
          <p:cNvPr id="6" name="Picture 5">
            <a:extLst>
              <a:ext uri="{FF2B5EF4-FFF2-40B4-BE49-F238E27FC236}">
                <a16:creationId xmlns:a16="http://schemas.microsoft.com/office/drawing/2014/main" id="{983C3466-8909-8349-925C-BABD4CE44AFF}"/>
              </a:ext>
            </a:extLst>
          </p:cNvPr>
          <p:cNvPicPr>
            <a:picLocks noChangeAspect="1"/>
          </p:cNvPicPr>
          <p:nvPr/>
        </p:nvPicPr>
        <p:blipFill>
          <a:blip r:embed="rId3"/>
          <a:stretch>
            <a:fillRect/>
          </a:stretch>
        </p:blipFill>
        <p:spPr>
          <a:xfrm>
            <a:off x="847034" y="1870477"/>
            <a:ext cx="7328456" cy="4689230"/>
          </a:xfrm>
          <a:prstGeom prst="rect">
            <a:avLst/>
          </a:prstGeom>
        </p:spPr>
      </p:pic>
      <p:pic>
        <p:nvPicPr>
          <p:cNvPr id="5" name="Picture 4">
            <a:extLst>
              <a:ext uri="{FF2B5EF4-FFF2-40B4-BE49-F238E27FC236}">
                <a16:creationId xmlns:a16="http://schemas.microsoft.com/office/drawing/2014/main" id="{A5A1C10A-CDA1-6A47-9CB2-F74BB90558C6}"/>
              </a:ext>
            </a:extLst>
          </p:cNvPr>
          <p:cNvPicPr>
            <a:picLocks noChangeAspect="1"/>
          </p:cNvPicPr>
          <p:nvPr/>
        </p:nvPicPr>
        <p:blipFill>
          <a:blip r:embed="rId4"/>
          <a:stretch>
            <a:fillRect/>
          </a:stretch>
        </p:blipFill>
        <p:spPr>
          <a:xfrm>
            <a:off x="7555300" y="2562361"/>
            <a:ext cx="4483100" cy="2971800"/>
          </a:xfrm>
          <a:prstGeom prst="rect">
            <a:avLst/>
          </a:prstGeom>
        </p:spPr>
      </p:pic>
    </p:spTree>
    <p:extLst>
      <p:ext uri="{BB962C8B-B14F-4D97-AF65-F5344CB8AC3E}">
        <p14:creationId xmlns:p14="http://schemas.microsoft.com/office/powerpoint/2010/main" val="384524940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Contains information about your bundle(s), any external dependencies, localized resources</a:t>
            </a:r>
          </a:p>
          <a:p>
            <a:r>
              <a:rPr lang="en-US" dirty="0"/>
              <a:t>Specifies the AMD script libraries used in the web part</a:t>
            </a:r>
          </a:p>
        </p:txBody>
      </p:sp>
      <p:sp>
        <p:nvSpPr>
          <p:cNvPr id="3" name="Title 2"/>
          <p:cNvSpPr>
            <a:spLocks noGrp="1"/>
          </p:cNvSpPr>
          <p:nvPr>
            <p:ph type="title"/>
          </p:nvPr>
        </p:nvSpPr>
        <p:spPr/>
        <p:txBody>
          <a:bodyPr/>
          <a:lstStyle/>
          <a:p>
            <a:r>
              <a:rPr lang="en-US" dirty="0"/>
              <a:t>Key Files – config file</a:t>
            </a:r>
          </a:p>
        </p:txBody>
      </p:sp>
      <p:pic>
        <p:nvPicPr>
          <p:cNvPr id="6" name="Picture 5">
            <a:extLst>
              <a:ext uri="{FF2B5EF4-FFF2-40B4-BE49-F238E27FC236}">
                <a16:creationId xmlns:a16="http://schemas.microsoft.com/office/drawing/2014/main" id="{4F9F8B28-9D18-9E46-B13A-0834F650585B}"/>
              </a:ext>
            </a:extLst>
          </p:cNvPr>
          <p:cNvPicPr>
            <a:picLocks noChangeAspect="1"/>
          </p:cNvPicPr>
          <p:nvPr/>
        </p:nvPicPr>
        <p:blipFill>
          <a:blip r:embed="rId3"/>
          <a:stretch>
            <a:fillRect/>
          </a:stretch>
        </p:blipFill>
        <p:spPr>
          <a:xfrm>
            <a:off x="813192" y="2800977"/>
            <a:ext cx="4495800" cy="3162300"/>
          </a:xfrm>
          <a:prstGeom prst="rect">
            <a:avLst/>
          </a:prstGeom>
        </p:spPr>
      </p:pic>
      <p:pic>
        <p:nvPicPr>
          <p:cNvPr id="8" name="Picture 7">
            <a:extLst>
              <a:ext uri="{FF2B5EF4-FFF2-40B4-BE49-F238E27FC236}">
                <a16:creationId xmlns:a16="http://schemas.microsoft.com/office/drawing/2014/main" id="{13E8BBBD-1A91-F646-8732-7DB8EC40CA2E}"/>
              </a:ext>
            </a:extLst>
          </p:cNvPr>
          <p:cNvPicPr>
            <a:picLocks noChangeAspect="1"/>
          </p:cNvPicPr>
          <p:nvPr/>
        </p:nvPicPr>
        <p:blipFill>
          <a:blip r:embed="rId4"/>
          <a:stretch>
            <a:fillRect/>
          </a:stretch>
        </p:blipFill>
        <p:spPr>
          <a:xfrm>
            <a:off x="5402413" y="2779433"/>
            <a:ext cx="6907996" cy="3931910"/>
          </a:xfrm>
          <a:prstGeom prst="rect">
            <a:avLst/>
          </a:prstGeom>
        </p:spPr>
      </p:pic>
    </p:spTree>
    <p:extLst>
      <p:ext uri="{BB962C8B-B14F-4D97-AF65-F5344CB8AC3E}">
        <p14:creationId xmlns:p14="http://schemas.microsoft.com/office/powerpoint/2010/main" val="14549829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38248"/>
          </a:xfrm>
        </p:spPr>
        <p:txBody>
          <a:bodyPr/>
          <a:lstStyle/>
          <a:p>
            <a:r>
              <a:rPr lang="en-US" altLang="zh-CN" sz="2400" b="1" dirty="0">
                <a:solidFill>
                  <a:srgbClr val="D83B01"/>
                </a:solidFill>
              </a:rPr>
              <a:t>clean</a:t>
            </a:r>
            <a:r>
              <a:rPr lang="en-US" altLang="zh-CN" sz="2400" dirty="0"/>
              <a:t>:</a:t>
            </a:r>
            <a:r>
              <a:rPr lang="en-US" sz="2400" dirty="0"/>
              <a:t> deletes temp folders created by build process (</a:t>
            </a:r>
            <a:r>
              <a:rPr lang="en-US" sz="2400" dirty="0" err="1"/>
              <a:t>ie</a:t>
            </a:r>
            <a:r>
              <a:rPr lang="en-US" sz="2400" dirty="0"/>
              <a:t>: </a:t>
            </a:r>
            <a:r>
              <a:rPr lang="en-US" sz="2400" dirty="0" err="1"/>
              <a:t>dist</a:t>
            </a:r>
            <a:r>
              <a:rPr lang="en-US" sz="2400" dirty="0"/>
              <a:t>, lib, temp)</a:t>
            </a:r>
          </a:p>
          <a:p>
            <a:r>
              <a:rPr lang="en-US" b="1" dirty="0">
                <a:solidFill>
                  <a:srgbClr val="D83B01"/>
                </a:solidFill>
              </a:rPr>
              <a:t>build</a:t>
            </a:r>
            <a:r>
              <a:rPr lang="en-US" sz="2400" dirty="0"/>
              <a:t>: build the project</a:t>
            </a:r>
          </a:p>
          <a:p>
            <a:r>
              <a:rPr lang="en-US" sz="2400" b="1" i="1" dirty="0"/>
              <a:t>default</a:t>
            </a:r>
            <a:r>
              <a:rPr lang="en-US" sz="2400" i="1" dirty="0"/>
              <a:t>: equivalent to bundle</a:t>
            </a:r>
          </a:p>
          <a:p>
            <a:r>
              <a:rPr lang="en-US" b="1" dirty="0">
                <a:solidFill>
                  <a:srgbClr val="D83B01"/>
                </a:solidFill>
              </a:rPr>
              <a:t>bundle</a:t>
            </a:r>
            <a:r>
              <a:rPr lang="en-US" sz="2400" dirty="0"/>
              <a:t>: build, localize, and bundle the project</a:t>
            </a:r>
          </a:p>
          <a:p>
            <a:r>
              <a:rPr lang="en-US" sz="2400" b="1" i="1" dirty="0"/>
              <a:t>dev-deploy</a:t>
            </a:r>
            <a:r>
              <a:rPr lang="en-US" sz="2400" i="1" dirty="0"/>
              <a:t>: deploy the current project to a development Azure CDN for sharing builds with colleagues</a:t>
            </a:r>
          </a:p>
          <a:p>
            <a:r>
              <a:rPr lang="en-US" sz="2400" b="1" i="1" dirty="0"/>
              <a:t>deploy-azure-storage</a:t>
            </a:r>
            <a:r>
              <a:rPr lang="en-US" sz="2400" i="1" dirty="0"/>
              <a:t>: upload the assets to a </a:t>
            </a:r>
            <a:r>
              <a:rPr lang="en-US" altLang="zh-CN" sz="2400" i="1" dirty="0"/>
              <a:t>Azure</a:t>
            </a:r>
            <a:r>
              <a:rPr lang="en-US" sz="2400" i="1" dirty="0"/>
              <a:t> s</a:t>
            </a:r>
            <a:r>
              <a:rPr lang="en-US" altLang="zh-CN" sz="2400" i="1" dirty="0"/>
              <a:t>torage container</a:t>
            </a:r>
            <a:endParaRPr lang="en-US" sz="2400" i="1" dirty="0"/>
          </a:p>
          <a:p>
            <a:r>
              <a:rPr lang="en-US" b="1" dirty="0">
                <a:solidFill>
                  <a:srgbClr val="D83B01"/>
                </a:solidFill>
              </a:rPr>
              <a:t>package-solution</a:t>
            </a:r>
            <a:r>
              <a:rPr lang="en-US" sz="2400" dirty="0"/>
              <a:t>: package the project into a SPPKG</a:t>
            </a:r>
          </a:p>
          <a:p>
            <a:r>
              <a:rPr lang="en-US" sz="2400" b="1" dirty="0"/>
              <a:t>test</a:t>
            </a:r>
            <a:r>
              <a:rPr lang="en-US" sz="2400" dirty="0"/>
              <a:t>: build, localize, and bundle the project and run tests, and verify the coverage</a:t>
            </a:r>
          </a:p>
          <a:p>
            <a:r>
              <a:rPr lang="en-US" b="1" dirty="0">
                <a:solidFill>
                  <a:srgbClr val="D83B01"/>
                </a:solidFill>
              </a:rPr>
              <a:t>serve</a:t>
            </a:r>
            <a:r>
              <a:rPr lang="en-US" sz="2400" dirty="0"/>
              <a:t>: build and bundle the project and run the development server</a:t>
            </a:r>
          </a:p>
          <a:p>
            <a:r>
              <a:rPr lang="en-US" b="1" dirty="0">
                <a:solidFill>
                  <a:srgbClr val="D83B01"/>
                </a:solidFill>
              </a:rPr>
              <a:t>trust-dev-cert</a:t>
            </a:r>
            <a:r>
              <a:rPr lang="en-US" sz="2400" dirty="0"/>
              <a:t> &amp; </a:t>
            </a:r>
            <a:r>
              <a:rPr lang="en-US" sz="2400" b="1" dirty="0" err="1"/>
              <a:t>untrust</a:t>
            </a:r>
            <a:r>
              <a:rPr lang="en-US" sz="2400" b="1" dirty="0"/>
              <a:t>-dev-cert</a:t>
            </a:r>
            <a:r>
              <a:rPr lang="en-US" sz="2400" dirty="0"/>
              <a:t>: trusts / </a:t>
            </a:r>
            <a:r>
              <a:rPr lang="en-US" sz="2400" dirty="0" err="1"/>
              <a:t>untrusts</a:t>
            </a:r>
            <a:r>
              <a:rPr lang="en-US" sz="2400" dirty="0"/>
              <a:t> the development SSL certificate in the local machine’s trusted root authority (self-hosted HTTPS site)</a:t>
            </a:r>
          </a:p>
        </p:txBody>
      </p:sp>
      <p:sp>
        <p:nvSpPr>
          <p:cNvPr id="3" name="Title 2"/>
          <p:cNvSpPr>
            <a:spLocks noGrp="1"/>
          </p:cNvSpPr>
          <p:nvPr>
            <p:ph type="title"/>
          </p:nvPr>
        </p:nvSpPr>
        <p:spPr/>
        <p:txBody>
          <a:bodyPr/>
          <a:lstStyle/>
          <a:p>
            <a:r>
              <a:rPr lang="en-US"/>
              <a:t>What the Gulp tasks do</a:t>
            </a:r>
          </a:p>
        </p:txBody>
      </p:sp>
      <p:pic>
        <p:nvPicPr>
          <p:cNvPr id="5" name="Picture 4"/>
          <p:cNvPicPr>
            <a:picLocks noChangeAspect="1"/>
          </p:cNvPicPr>
          <p:nvPr/>
        </p:nvPicPr>
        <p:blipFill>
          <a:blip r:embed="rId3"/>
          <a:stretch>
            <a:fillRect/>
          </a:stretch>
        </p:blipFill>
        <p:spPr>
          <a:xfrm>
            <a:off x="11171239" y="99756"/>
            <a:ext cx="990600" cy="2226188"/>
          </a:xfrm>
          <a:prstGeom prst="rect">
            <a:avLst/>
          </a:prstGeom>
        </p:spPr>
      </p:pic>
    </p:spTree>
    <p:extLst>
      <p:ext uri="{BB962C8B-B14F-4D97-AF65-F5344CB8AC3E}">
        <p14:creationId xmlns:p14="http://schemas.microsoft.com/office/powerpoint/2010/main" val="859357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Local development time experience</a:t>
            </a:r>
          </a:p>
          <a:p>
            <a:r>
              <a:rPr lang="en-US" dirty="0"/>
              <a:t>Test your changes immediately even in offline mode</a:t>
            </a:r>
          </a:p>
          <a:p>
            <a:endParaRPr lang="fi-FI" dirty="0"/>
          </a:p>
        </p:txBody>
      </p:sp>
      <p:sp>
        <p:nvSpPr>
          <p:cNvPr id="4" name="Title 3"/>
          <p:cNvSpPr>
            <a:spLocks noGrp="1"/>
          </p:cNvSpPr>
          <p:nvPr>
            <p:ph type="title"/>
          </p:nvPr>
        </p:nvSpPr>
        <p:spPr/>
        <p:txBody>
          <a:bodyPr/>
          <a:lstStyle/>
          <a:p>
            <a:r>
              <a:rPr lang="en-US" dirty="0"/>
              <a:t>SharePoint Workbench</a:t>
            </a:r>
            <a:endParaRPr lang="fi-FI" dirty="0"/>
          </a:p>
        </p:txBody>
      </p:sp>
      <p:pic>
        <p:nvPicPr>
          <p:cNvPr id="3" name="Picture 2">
            <a:extLst>
              <a:ext uri="{FF2B5EF4-FFF2-40B4-BE49-F238E27FC236}">
                <a16:creationId xmlns:a16="http://schemas.microsoft.com/office/drawing/2014/main" id="{822C3F65-A49A-4BB8-9498-046E4AC68AAF}"/>
              </a:ext>
            </a:extLst>
          </p:cNvPr>
          <p:cNvPicPr>
            <a:picLocks noChangeAspect="1"/>
          </p:cNvPicPr>
          <p:nvPr/>
        </p:nvPicPr>
        <p:blipFill>
          <a:blip r:embed="rId3"/>
          <a:stretch>
            <a:fillRect/>
          </a:stretch>
        </p:blipFill>
        <p:spPr>
          <a:xfrm>
            <a:off x="2232631" y="2459067"/>
            <a:ext cx="7971211" cy="3322608"/>
          </a:xfrm>
          <a:prstGeom prst="rect">
            <a:avLst/>
          </a:prstGeom>
        </p:spPr>
      </p:pic>
    </p:spTree>
    <p:extLst>
      <p:ext uri="{BB962C8B-B14F-4D97-AF65-F5344CB8AC3E}">
        <p14:creationId xmlns:p14="http://schemas.microsoft.com/office/powerpoint/2010/main" val="171124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Local</a:t>
            </a:r>
          </a:p>
          <a:p>
            <a:pPr lvl="1"/>
            <a:r>
              <a:rPr lang="en-US" dirty="0"/>
              <a:t>Runs on </a:t>
            </a:r>
            <a:r>
              <a:rPr lang="en-US" dirty="0">
                <a:hlinkClick r:id="rId3"/>
              </a:rPr>
              <a:t>https://localhost</a:t>
            </a:r>
            <a:endParaRPr lang="en-US" dirty="0"/>
          </a:p>
          <a:p>
            <a:pPr lvl="1"/>
            <a:r>
              <a:rPr lang="en-US" dirty="0"/>
              <a:t>Has no SharePoint Context</a:t>
            </a:r>
          </a:p>
          <a:p>
            <a:pPr lvl="1"/>
            <a:r>
              <a:rPr lang="en-US" dirty="0"/>
              <a:t>Developers can leverage uses mock data</a:t>
            </a:r>
          </a:p>
          <a:p>
            <a:endParaRPr lang="en-US" dirty="0"/>
          </a:p>
          <a:p>
            <a:r>
              <a:rPr lang="en-US" dirty="0"/>
              <a:t>SharePoint (Hosted)</a:t>
            </a:r>
          </a:p>
          <a:p>
            <a:pPr lvl="1"/>
            <a:r>
              <a:rPr lang="en-US" dirty="0"/>
              <a:t>Runs on a real SharePoint Site</a:t>
            </a:r>
          </a:p>
          <a:p>
            <a:pPr lvl="2"/>
            <a:r>
              <a:rPr lang="en-US" dirty="0">
                <a:hlinkClick r:id="rId4"/>
              </a:rPr>
              <a:t>https://&lt;your-sharepoint-site&gt;/_layouts/workbench.aspx</a:t>
            </a:r>
            <a:endParaRPr lang="en-US" dirty="0"/>
          </a:p>
          <a:p>
            <a:pPr lvl="1"/>
            <a:r>
              <a:rPr lang="en-US" dirty="0"/>
              <a:t>Has SharePoint Context</a:t>
            </a:r>
          </a:p>
          <a:p>
            <a:pPr lvl="1"/>
            <a:r>
              <a:rPr lang="en-US" dirty="0"/>
              <a:t>Uses SharePoint data</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Local Workbench vs. SharePoint Workbench</a:t>
            </a:r>
          </a:p>
        </p:txBody>
      </p:sp>
    </p:spTree>
    <p:extLst>
      <p:ext uri="{BB962C8B-B14F-4D97-AF65-F5344CB8AC3E}">
        <p14:creationId xmlns:p14="http://schemas.microsoft.com/office/powerpoint/2010/main" val="322694874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a:t>Build and run on local server </a:t>
            </a:r>
            <a:r>
              <a:rPr lang="en-US" b="1"/>
              <a:t>and </a:t>
            </a:r>
            <a:r>
              <a:rPr lang="en-US"/>
              <a:t>automatically launch local SharePoint Workbench</a:t>
            </a:r>
          </a:p>
          <a:p>
            <a:endParaRPr lang="en-US"/>
          </a:p>
          <a:p>
            <a:endParaRPr lang="en-US"/>
          </a:p>
          <a:p>
            <a:r>
              <a:rPr lang="en-US"/>
              <a:t>Build and run solution on local server</a:t>
            </a:r>
          </a:p>
        </p:txBody>
      </p:sp>
      <p:sp>
        <p:nvSpPr>
          <p:cNvPr id="3" name="Title 2"/>
          <p:cNvSpPr>
            <a:spLocks noGrp="1"/>
          </p:cNvSpPr>
          <p:nvPr>
            <p:ph type="title"/>
          </p:nvPr>
        </p:nvSpPr>
        <p:spPr/>
        <p:txBody>
          <a:bodyPr/>
          <a:lstStyle/>
          <a:p>
            <a:r>
              <a:rPr lang="en-US"/>
              <a:t>Debugging</a:t>
            </a:r>
          </a:p>
        </p:txBody>
      </p:sp>
      <p:sp>
        <p:nvSpPr>
          <p:cNvPr id="4" name="Rectangle 3"/>
          <p:cNvSpPr/>
          <p:nvPr/>
        </p:nvSpPr>
        <p:spPr bwMode="auto">
          <a:xfrm>
            <a:off x="638528" y="2054724"/>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a:t>
            </a:r>
            <a:endParaRPr lang="fi-FI" sz="2000">
              <a:gradFill>
                <a:gsLst>
                  <a:gs pos="0">
                    <a:srgbClr val="FFFFFF"/>
                  </a:gs>
                  <a:gs pos="100000">
                    <a:srgbClr val="FFFFFF"/>
                  </a:gs>
                </a:gsLst>
                <a:lin ang="5400000" scaled="0"/>
              </a:gradFill>
              <a:latin typeface="Consolas" panose="020B0609020204030204" pitchFamily="49" charset="0"/>
            </a:endParaRPr>
          </a:p>
        </p:txBody>
      </p:sp>
      <p:sp>
        <p:nvSpPr>
          <p:cNvPr id="5" name="Rectangle 4"/>
          <p:cNvSpPr/>
          <p:nvPr/>
        </p:nvSpPr>
        <p:spPr bwMode="auto">
          <a:xfrm>
            <a:off x="638528" y="3257206"/>
            <a:ext cx="6001555" cy="721217"/>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80000" tIns="46637" rIns="108000" bIns="46637" numCol="1" rtlCol="0" anchor="ctr" anchorCtr="0" compatLnSpc="1">
            <a:prstTxWarp prst="textNoShape">
              <a:avLst/>
            </a:prstTxWarp>
          </a:bodyPr>
          <a:lstStyle/>
          <a:p>
            <a:pPr defTabSz="932472" fontAlgn="base">
              <a:spcBef>
                <a:spcPct val="0"/>
              </a:spcBef>
              <a:spcAft>
                <a:spcPct val="0"/>
              </a:spcAft>
            </a:pPr>
            <a:r>
              <a:rPr lang="en-US" sz="2000">
                <a:gradFill>
                  <a:gsLst>
                    <a:gs pos="0">
                      <a:srgbClr val="FFFFFF"/>
                    </a:gs>
                    <a:gs pos="100000">
                      <a:srgbClr val="FFFFFF"/>
                    </a:gs>
                  </a:gsLst>
                  <a:lin ang="5400000" scaled="0"/>
                </a:gradFill>
                <a:latin typeface="Consolas" panose="020B0609020204030204" pitchFamily="49" charset="0"/>
              </a:rPr>
              <a:t>&gt; gulp serve --</a:t>
            </a:r>
            <a:r>
              <a:rPr lang="en-US" sz="2000" err="1">
                <a:gradFill>
                  <a:gsLst>
                    <a:gs pos="0">
                      <a:srgbClr val="FFFFFF"/>
                    </a:gs>
                    <a:gs pos="100000">
                      <a:srgbClr val="FFFFFF"/>
                    </a:gs>
                  </a:gsLst>
                  <a:lin ang="5400000" scaled="0"/>
                </a:gradFill>
                <a:latin typeface="Consolas" panose="020B0609020204030204" pitchFamily="49" charset="0"/>
              </a:rPr>
              <a:t>nobrowser</a:t>
            </a:r>
            <a:endParaRPr lang="fi-FI" sz="2000">
              <a:gradFill>
                <a:gsLst>
                  <a:gs pos="0">
                    <a:srgbClr val="FFFFFF"/>
                  </a:gs>
                  <a:gs pos="100000">
                    <a:srgbClr val="FFFFFF"/>
                  </a:gs>
                </a:gsLst>
                <a:lin ang="5400000" scaled="0"/>
              </a:gradFill>
              <a:latin typeface="Consolas" panose="020B0609020204030204" pitchFamily="49" charset="0"/>
            </a:endParaRPr>
          </a:p>
        </p:txBody>
      </p:sp>
      <p:pic>
        <p:nvPicPr>
          <p:cNvPr id="6" name="Picture 5"/>
          <p:cNvPicPr>
            <a:picLocks noChangeAspect="1"/>
          </p:cNvPicPr>
          <p:nvPr/>
        </p:nvPicPr>
        <p:blipFill>
          <a:blip r:embed="rId3"/>
          <a:stretch>
            <a:fillRect/>
          </a:stretch>
        </p:blipFill>
        <p:spPr>
          <a:xfrm>
            <a:off x="10970765" y="3929310"/>
            <a:ext cx="990600" cy="2226188"/>
          </a:xfrm>
          <a:prstGeom prst="rect">
            <a:avLst/>
          </a:prstGeom>
        </p:spPr>
      </p:pic>
    </p:spTree>
    <p:extLst>
      <p:ext uri="{BB962C8B-B14F-4D97-AF65-F5344CB8AC3E}">
        <p14:creationId xmlns:p14="http://schemas.microsoft.com/office/powerpoint/2010/main" val="1038108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01558" y="1212850"/>
            <a:ext cx="6636841" cy="1566583"/>
          </a:xfrm>
        </p:spPr>
        <p:txBody>
          <a:bodyPr/>
          <a:lstStyle/>
          <a:p>
            <a:r>
              <a:rPr lang="en-US" dirty="0" err="1"/>
              <a:t>SPFx</a:t>
            </a:r>
            <a:r>
              <a:rPr lang="en-US" dirty="0"/>
              <a:t> web parts are authored in </a:t>
            </a:r>
            <a:r>
              <a:rPr lang="en-US" dirty="0" err="1"/>
              <a:t>TypeScript</a:t>
            </a:r>
            <a:endParaRPr lang="en-US" dirty="0"/>
          </a:p>
          <a:p>
            <a:r>
              <a:rPr lang="en-US" dirty="0"/>
              <a:t>The build process </a:t>
            </a:r>
            <a:r>
              <a:rPr lang="en-US" dirty="0" err="1"/>
              <a:t>transpiles</a:t>
            </a:r>
            <a:r>
              <a:rPr lang="en-US" dirty="0"/>
              <a:t> the TypeScript into JavaScript, then bundles it all into a single file</a:t>
            </a:r>
          </a:p>
          <a:p>
            <a:r>
              <a:rPr lang="en-US" dirty="0"/>
              <a:t>As a result, it can be hard to debug the resulting JavaScript bundle</a:t>
            </a:r>
          </a:p>
          <a:p>
            <a:r>
              <a:rPr lang="en-US" dirty="0"/>
              <a:t>Source code mapping files make it possible to debug the original unbundled </a:t>
            </a:r>
            <a:r>
              <a:rPr lang="en-US" dirty="0" err="1"/>
              <a:t>TypeScript</a:t>
            </a:r>
            <a:r>
              <a:rPr lang="en-US" dirty="0"/>
              <a:t> code</a:t>
            </a:r>
          </a:p>
        </p:txBody>
      </p:sp>
      <p:sp>
        <p:nvSpPr>
          <p:cNvPr id="3" name="Title 2"/>
          <p:cNvSpPr>
            <a:spLocks noGrp="1"/>
          </p:cNvSpPr>
          <p:nvPr>
            <p:ph type="title"/>
          </p:nvPr>
        </p:nvSpPr>
        <p:spPr/>
        <p:txBody>
          <a:bodyPr/>
          <a:lstStyle/>
          <a:p>
            <a:r>
              <a:rPr lang="en-US" dirty="0"/>
              <a:t>Mapping Files Making Debugging Easier</a:t>
            </a:r>
          </a:p>
        </p:txBody>
      </p:sp>
      <p:grpSp>
        <p:nvGrpSpPr>
          <p:cNvPr id="6" name="Group 5">
            <a:extLst>
              <a:ext uri="{FF2B5EF4-FFF2-40B4-BE49-F238E27FC236}">
                <a16:creationId xmlns:a16="http://schemas.microsoft.com/office/drawing/2014/main" id="{076A59F2-2DE8-482F-A1B9-AA31CE878744}"/>
              </a:ext>
            </a:extLst>
          </p:cNvPr>
          <p:cNvGrpSpPr/>
          <p:nvPr/>
        </p:nvGrpSpPr>
        <p:grpSpPr>
          <a:xfrm>
            <a:off x="464400" y="1299315"/>
            <a:ext cx="4710915" cy="4705559"/>
            <a:chOff x="464400" y="1299315"/>
            <a:chExt cx="4876800" cy="4876800"/>
          </a:xfrm>
        </p:grpSpPr>
        <p:pic>
          <p:nvPicPr>
            <p:cNvPr id="10" name="Picture 9" descr="Treasure map icon | Game-icons.net"/>
            <p:cNvPicPr>
              <a:picLocks noChangeAspect="1"/>
            </p:cNvPicPr>
            <p:nvPr/>
          </p:nvPicPr>
          <p:blipFill>
            <a:blip r:embed="rId3"/>
            <a:stretch>
              <a:fillRect/>
            </a:stretch>
          </p:blipFill>
          <p:spPr>
            <a:xfrm>
              <a:off x="464400" y="1299315"/>
              <a:ext cx="4876800" cy="4876800"/>
            </a:xfrm>
            <a:prstGeom prst="rect">
              <a:avLst/>
            </a:prstGeom>
          </p:spPr>
        </p:pic>
        <p:pic>
          <p:nvPicPr>
            <p:cNvPr id="7" name="Picture 6" descr="... presented the “Building End-to-End Apps Using TypeScript” session"/>
            <p:cNvPicPr>
              <a:picLocks noChangeAspect="1"/>
            </p:cNvPicPr>
            <p:nvPr/>
          </p:nvPicPr>
          <p:blipFill>
            <a:blip r:embed="rId4"/>
            <a:stretch>
              <a:fillRect/>
            </a:stretch>
          </p:blipFill>
          <p:spPr>
            <a:xfrm>
              <a:off x="1151414" y="2163411"/>
              <a:ext cx="1422223" cy="711112"/>
            </a:xfrm>
            <a:prstGeom prst="rect">
              <a:avLst/>
            </a:prstGeom>
          </p:spPr>
        </p:pic>
        <p:pic>
          <p:nvPicPr>
            <p:cNvPr id="9" name="Picture 8" descr="Cómo borrar elementos de un array en JavaScript? – Geeky Theory"/>
            <p:cNvPicPr>
              <a:picLocks noChangeAspect="1"/>
            </p:cNvPicPr>
            <p:nvPr/>
          </p:nvPicPr>
          <p:blipFill>
            <a:blip r:embed="rId5"/>
            <a:stretch>
              <a:fillRect/>
            </a:stretch>
          </p:blipFill>
          <p:spPr>
            <a:xfrm>
              <a:off x="3383662" y="4359601"/>
              <a:ext cx="1581809" cy="1815313"/>
            </a:xfrm>
            <a:prstGeom prst="rect">
              <a:avLst/>
            </a:prstGeom>
          </p:spPr>
        </p:pic>
      </p:grpSp>
    </p:spTree>
    <p:extLst>
      <p:ext uri="{BB962C8B-B14F-4D97-AF65-F5344CB8AC3E}">
        <p14:creationId xmlns:p14="http://schemas.microsoft.com/office/powerpoint/2010/main" val="263568654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Creating and running your first SPFx </a:t>
            </a:r>
            <a:r>
              <a:rPr lang="en-US" sz="2400"/>
              <a:t>webpart solution</a:t>
            </a:r>
            <a:endParaRPr lang="en-US" dirty="0"/>
          </a:p>
        </p:txBody>
      </p:sp>
    </p:spTree>
    <p:extLst>
      <p:ext uri="{BB962C8B-B14F-4D97-AF65-F5344CB8AC3E}">
        <p14:creationId xmlns:p14="http://schemas.microsoft.com/office/powerpoint/2010/main" val="25324114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B92D5-8FFA-41B2-BC13-83DD7FCA3FD0}"/>
              </a:ext>
            </a:extLst>
          </p:cNvPr>
          <p:cNvPicPr>
            <a:picLocks noChangeAspect="1"/>
          </p:cNvPicPr>
          <p:nvPr/>
        </p:nvPicPr>
        <p:blipFill rotWithShape="1">
          <a:blip r:embed="rId2">
            <a:extLst>
              <a:ext uri="{28A0092B-C50C-407E-A947-70E740481C1C}">
                <a14:useLocalDpi xmlns:a14="http://schemas.microsoft.com/office/drawing/2010/main" val="0"/>
              </a:ext>
            </a:extLst>
          </a:blip>
          <a:srcRect l="4" t="5063" r="-3" b="5063"/>
          <a:stretch/>
        </p:blipFill>
        <p:spPr>
          <a:xfrm>
            <a:off x="883" y="-1"/>
            <a:ext cx="12434711" cy="6994525"/>
          </a:xfrm>
          <a:prstGeom prst="rect">
            <a:avLst/>
          </a:prstGeom>
        </p:spPr>
      </p:pic>
      <p:sp>
        <p:nvSpPr>
          <p:cNvPr id="4" name="Rectangle 3">
            <a:extLst>
              <a:ext uri="{FF2B5EF4-FFF2-40B4-BE49-F238E27FC236}">
                <a16:creationId xmlns:a16="http://schemas.microsoft.com/office/drawing/2014/main" id="{6F58E2BB-642A-42A9-8926-207B85E50AF4}"/>
              </a:ext>
            </a:extLst>
          </p:cNvPr>
          <p:cNvSpPr/>
          <p:nvPr/>
        </p:nvSpPr>
        <p:spPr>
          <a:xfrm>
            <a:off x="-86726" y="-1"/>
            <a:ext cx="12522318" cy="7040578"/>
          </a:xfrm>
          <a:prstGeom prst="rect">
            <a:avLst/>
          </a:prstGeom>
          <a:solidFill>
            <a:srgbClr val="0D0D0D">
              <a:alpha val="94902"/>
            </a:srgb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sz="1836" dirty="0">
              <a:solidFill>
                <a:schemeClr val="bg1">
                  <a:lumMod val="95000"/>
                </a:schemeClr>
              </a:solidFill>
            </a:endParaRPr>
          </a:p>
        </p:txBody>
      </p:sp>
      <p:sp>
        <p:nvSpPr>
          <p:cNvPr id="2" name="Title 1">
            <a:extLst>
              <a:ext uri="{FF2B5EF4-FFF2-40B4-BE49-F238E27FC236}">
                <a16:creationId xmlns:a16="http://schemas.microsoft.com/office/drawing/2014/main" id="{12947447-880C-4F22-8D4F-1EE22E9A3362}"/>
              </a:ext>
            </a:extLst>
          </p:cNvPr>
          <p:cNvSpPr>
            <a:spLocks noGrp="1"/>
          </p:cNvSpPr>
          <p:nvPr>
            <p:ph type="ctrTitle"/>
          </p:nvPr>
        </p:nvSpPr>
        <p:spPr>
          <a:xfrm>
            <a:off x="1424857" y="641558"/>
            <a:ext cx="9326033" cy="991256"/>
          </a:xfrm>
        </p:spPr>
        <p:txBody>
          <a:bodyPr>
            <a:normAutofit fontScale="90000"/>
          </a:bodyPr>
          <a:lstStyle/>
          <a:p>
            <a:r>
              <a:rPr lang="en-US" dirty="0">
                <a:solidFill>
                  <a:srgbClr val="00B0F0"/>
                </a:solidFill>
              </a:rPr>
              <a:t>What’s with the airplanes?</a:t>
            </a:r>
          </a:p>
        </p:txBody>
      </p:sp>
      <p:pic>
        <p:nvPicPr>
          <p:cNvPr id="11" name="Picture 10">
            <a:extLst>
              <a:ext uri="{FF2B5EF4-FFF2-40B4-BE49-F238E27FC236}">
                <a16:creationId xmlns:a16="http://schemas.microsoft.com/office/drawing/2014/main" id="{5A5AF8E2-2D9B-4FC8-AC38-635ADF16B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6280" y="1643306"/>
            <a:ext cx="4241842" cy="2392409"/>
          </a:xfrm>
          <a:prstGeom prst="rect">
            <a:avLst/>
          </a:prstGeom>
        </p:spPr>
      </p:pic>
      <p:pic>
        <p:nvPicPr>
          <p:cNvPr id="13" name="Picture 12">
            <a:extLst>
              <a:ext uri="{FF2B5EF4-FFF2-40B4-BE49-F238E27FC236}">
                <a16:creationId xmlns:a16="http://schemas.microsoft.com/office/drawing/2014/main" id="{B2BB91FA-689D-40E5-BA0F-0F9D48AE3ECB}"/>
              </a:ext>
            </a:extLst>
          </p:cNvPr>
          <p:cNvPicPr>
            <a:picLocks noChangeAspect="1"/>
          </p:cNvPicPr>
          <p:nvPr/>
        </p:nvPicPr>
        <p:blipFill rotWithShape="1">
          <a:blip r:embed="rId4">
            <a:extLst>
              <a:ext uri="{28A0092B-C50C-407E-A947-70E740481C1C}">
                <a14:useLocalDpi xmlns:a14="http://schemas.microsoft.com/office/drawing/2010/main" val="0"/>
              </a:ext>
            </a:extLst>
          </a:blip>
          <a:srcRect l="6003" t="-2" r="5609"/>
          <a:stretch/>
        </p:blipFill>
        <p:spPr>
          <a:xfrm>
            <a:off x="1100268" y="4199332"/>
            <a:ext cx="4663017" cy="2611260"/>
          </a:xfrm>
          <a:prstGeom prst="rect">
            <a:avLst/>
          </a:prstGeom>
        </p:spPr>
      </p:pic>
      <p:pic>
        <p:nvPicPr>
          <p:cNvPr id="15" name="Picture 14">
            <a:extLst>
              <a:ext uri="{FF2B5EF4-FFF2-40B4-BE49-F238E27FC236}">
                <a16:creationId xmlns:a16="http://schemas.microsoft.com/office/drawing/2014/main" id="{31E15EF7-9731-42C9-BCEB-2C99D06F8DC2}"/>
              </a:ext>
            </a:extLst>
          </p:cNvPr>
          <p:cNvPicPr>
            <a:picLocks noChangeAspect="1"/>
          </p:cNvPicPr>
          <p:nvPr/>
        </p:nvPicPr>
        <p:blipFill rotWithShape="1">
          <a:blip r:embed="rId5">
            <a:extLst>
              <a:ext uri="{28A0092B-C50C-407E-A947-70E740481C1C}">
                <a14:useLocalDpi xmlns:a14="http://schemas.microsoft.com/office/drawing/2010/main" val="0"/>
              </a:ext>
            </a:extLst>
          </a:blip>
          <a:srcRect t="2721" b="12945"/>
          <a:stretch/>
        </p:blipFill>
        <p:spPr>
          <a:xfrm>
            <a:off x="5911062" y="4199332"/>
            <a:ext cx="4678356" cy="2631575"/>
          </a:xfrm>
          <a:prstGeom prst="rect">
            <a:avLst/>
          </a:prstGeom>
        </p:spPr>
      </p:pic>
    </p:spTree>
    <p:extLst>
      <p:ext uri="{BB962C8B-B14F-4D97-AF65-F5344CB8AC3E}">
        <p14:creationId xmlns:p14="http://schemas.microsoft.com/office/powerpoint/2010/main" val="33208724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3722689" cy="917575"/>
          </a:xfrm>
        </p:spPr>
        <p:txBody>
          <a:bodyPr/>
          <a:lstStyle/>
          <a:p>
            <a:r>
              <a:rPr lang="en-US" sz="2800" dirty="0"/>
              <a:t>Deploying the solution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Objects &amp; Files involved in Deployment</a:t>
            </a:r>
          </a:p>
          <a:p>
            <a:pPr>
              <a:spcBef>
                <a:spcPts val="1200"/>
              </a:spcBef>
            </a:pPr>
            <a:r>
              <a:rPr lang="en-US" sz="2000" dirty="0"/>
              <a:t>Build, Bundle &amp; Ship</a:t>
            </a:r>
          </a:p>
          <a:p>
            <a:pPr>
              <a:spcBef>
                <a:spcPts val="1200"/>
              </a:spcBef>
            </a:pPr>
            <a:r>
              <a:rPr lang="en-US" sz="2000" dirty="0"/>
              <a:t>Deploying SharePoint Assets</a:t>
            </a:r>
          </a:p>
          <a:p>
            <a:pPr>
              <a:spcBef>
                <a:spcPts val="1200"/>
              </a:spcBef>
            </a:pPr>
            <a:r>
              <a:rPr lang="en-US" sz="2000" dirty="0"/>
              <a:t>Deployment Steps</a:t>
            </a:r>
          </a:p>
        </p:txBody>
      </p:sp>
    </p:spTree>
    <p:extLst>
      <p:ext uri="{BB962C8B-B14F-4D97-AF65-F5344CB8AC3E}">
        <p14:creationId xmlns:p14="http://schemas.microsoft.com/office/powerpoint/2010/main" val="2950649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p:cNvCxnSpPr>
            <a:stCxn id="6" idx="2"/>
            <a:endCxn id="7" idx="0"/>
          </p:cNvCxnSpPr>
          <p:nvPr/>
        </p:nvCxnSpPr>
        <p:spPr>
          <a:xfrm>
            <a:off x="5972635" y="2439199"/>
            <a:ext cx="1" cy="403341"/>
          </a:xfrm>
          <a:prstGeom prst="straightConnector1">
            <a:avLst/>
          </a:prstGeom>
          <a:ln w="44450">
            <a:solidFill>
              <a:schemeClr val="bg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 idx="2"/>
            <a:endCxn id="8" idx="0"/>
          </p:cNvCxnSpPr>
          <p:nvPr/>
        </p:nvCxnSpPr>
        <p:spPr>
          <a:xfrm flipH="1">
            <a:off x="5966732" y="3297036"/>
            <a:ext cx="5903"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Client-side Web Part Build Flow</a:t>
            </a:r>
          </a:p>
        </p:txBody>
      </p:sp>
      <p:sp>
        <p:nvSpPr>
          <p:cNvPr id="3" name="Rectangle 2"/>
          <p:cNvSpPr/>
          <p:nvPr/>
        </p:nvSpPr>
        <p:spPr>
          <a:xfrm>
            <a:off x="961183" y="1984105"/>
            <a:ext cx="2236912"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Install SharePoint Generator</a:t>
            </a:r>
          </a:p>
        </p:txBody>
      </p:sp>
      <p:sp>
        <p:nvSpPr>
          <p:cNvPr id="4" name="Rectangle 3"/>
          <p:cNvSpPr/>
          <p:nvPr/>
        </p:nvSpPr>
        <p:spPr>
          <a:xfrm>
            <a:off x="961184" y="2882864"/>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Scaffold SharePoint Web Part Project</a:t>
            </a:r>
          </a:p>
        </p:txBody>
      </p:sp>
      <p:sp>
        <p:nvSpPr>
          <p:cNvPr id="5" name="Rectangle 4"/>
          <p:cNvSpPr/>
          <p:nvPr/>
        </p:nvSpPr>
        <p:spPr>
          <a:xfrm>
            <a:off x="961184" y="3740701"/>
            <a:ext cx="2236913"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Build Web Part Code</a:t>
            </a:r>
          </a:p>
        </p:txBody>
      </p:sp>
      <p:sp>
        <p:nvSpPr>
          <p:cNvPr id="6" name="Rectangle 5"/>
          <p:cNvSpPr/>
          <p:nvPr/>
        </p:nvSpPr>
        <p:spPr>
          <a:xfrm>
            <a:off x="4927882" y="1984704"/>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Test</a:t>
            </a:r>
          </a:p>
        </p:txBody>
      </p:sp>
      <p:sp>
        <p:nvSpPr>
          <p:cNvPr id="7" name="Rectangle 6"/>
          <p:cNvSpPr/>
          <p:nvPr/>
        </p:nvSpPr>
        <p:spPr>
          <a:xfrm>
            <a:off x="4927884" y="2842541"/>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dirty="0">
                <a:gradFill>
                  <a:gsLst>
                    <a:gs pos="96875">
                      <a:schemeClr val="bg1"/>
                    </a:gs>
                    <a:gs pos="78906">
                      <a:schemeClr val="bg1"/>
                    </a:gs>
                  </a:gsLst>
                  <a:lin ang="5400000" scaled="1"/>
                </a:gradFill>
              </a:rPr>
              <a:t>Local or Hosted</a:t>
            </a:r>
          </a:p>
        </p:txBody>
      </p:sp>
      <p:sp>
        <p:nvSpPr>
          <p:cNvPr id="8" name="Rectangle 7"/>
          <p:cNvSpPr/>
          <p:nvPr/>
        </p:nvSpPr>
        <p:spPr>
          <a:xfrm>
            <a:off x="4921980" y="3700378"/>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UAT / Pre-production</a:t>
            </a:r>
          </a:p>
        </p:txBody>
      </p:sp>
      <p:sp>
        <p:nvSpPr>
          <p:cNvPr id="9" name="Curved Right Arrow 8"/>
          <p:cNvSpPr/>
          <p:nvPr/>
        </p:nvSpPr>
        <p:spPr>
          <a:xfrm>
            <a:off x="4182196" y="2976332"/>
            <a:ext cx="613865" cy="1097875"/>
          </a:xfrm>
          <a:prstGeom prst="curved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0" name="Curved Left Arrow 9"/>
          <p:cNvSpPr/>
          <p:nvPr/>
        </p:nvSpPr>
        <p:spPr>
          <a:xfrm>
            <a:off x="7137403" y="2984191"/>
            <a:ext cx="607963" cy="1097875"/>
          </a:xfrm>
          <a:prstGeom prst="curvedLeftArrow">
            <a:avLst/>
          </a:prstGeom>
          <a:solidFill>
            <a:schemeClr val="tx1">
              <a:lumMod val="40000"/>
              <a:lumOff val="60000"/>
            </a:schemeClr>
          </a:solidFill>
          <a:ln>
            <a:no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24">
              <a:solidFill>
                <a:schemeClr val="tx1"/>
              </a:solidFill>
            </a:endParaRPr>
          </a:p>
        </p:txBody>
      </p:sp>
      <p:sp>
        <p:nvSpPr>
          <p:cNvPr id="11" name="Rectangle 10"/>
          <p:cNvSpPr/>
          <p:nvPr/>
        </p:nvSpPr>
        <p:spPr>
          <a:xfrm>
            <a:off x="8747170" y="1984703"/>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sp>
        <p:nvSpPr>
          <p:cNvPr id="12" name="Rectangle 11"/>
          <p:cNvSpPr/>
          <p:nvPr/>
        </p:nvSpPr>
        <p:spPr>
          <a:xfrm>
            <a:off x="8735364" y="4633652"/>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100" dirty="0">
                <a:gradFill>
                  <a:gsLst>
                    <a:gs pos="96875">
                      <a:schemeClr val="bg1"/>
                    </a:gs>
                    <a:gs pos="78906">
                      <a:schemeClr val="bg1"/>
                    </a:gs>
                  </a:gsLst>
                  <a:lin ang="5400000" scaled="1"/>
                </a:gradFill>
              </a:rPr>
              <a:t>Available on Classic and Modern Pages</a:t>
            </a:r>
          </a:p>
        </p:txBody>
      </p:sp>
      <p:sp>
        <p:nvSpPr>
          <p:cNvPr id="17" name="Rectangle 16"/>
          <p:cNvSpPr/>
          <p:nvPr/>
        </p:nvSpPr>
        <p:spPr>
          <a:xfrm>
            <a:off x="8735364" y="2867686"/>
            <a:ext cx="2089504"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Package/Deploy</a:t>
            </a:r>
          </a:p>
        </p:txBody>
      </p:sp>
      <p:cxnSp>
        <p:nvCxnSpPr>
          <p:cNvPr id="23" name="Straight Arrow Connector 22"/>
          <p:cNvCxnSpPr>
            <a:cxnSpLocks/>
            <a:stCxn id="3" idx="2"/>
            <a:endCxn id="4" idx="0"/>
          </p:cNvCxnSpPr>
          <p:nvPr/>
        </p:nvCxnSpPr>
        <p:spPr>
          <a:xfrm>
            <a:off x="2079639" y="2438601"/>
            <a:ext cx="2" cy="44426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079642" y="3331459"/>
            <a:ext cx="0" cy="403341"/>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Elbow Connector 25"/>
          <p:cNvCxnSpPr>
            <a:cxnSpLocks/>
            <a:stCxn id="43" idx="2"/>
            <a:endCxn id="5" idx="2"/>
          </p:cNvCxnSpPr>
          <p:nvPr/>
        </p:nvCxnSpPr>
        <p:spPr>
          <a:xfrm rot="5400000" flipH="1">
            <a:off x="3458153" y="2816685"/>
            <a:ext cx="1130065" cy="3887090"/>
          </a:xfrm>
          <a:prstGeom prst="bentConnector3">
            <a:avLst>
              <a:gd name="adj1" fmla="val -20229"/>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Elbow Connector 27"/>
          <p:cNvCxnSpPr>
            <a:cxnSpLocks/>
            <a:stCxn id="5" idx="3"/>
            <a:endCxn id="6" idx="1"/>
          </p:cNvCxnSpPr>
          <p:nvPr/>
        </p:nvCxnSpPr>
        <p:spPr>
          <a:xfrm flipV="1">
            <a:off x="3198097" y="2211952"/>
            <a:ext cx="1729785" cy="1755997"/>
          </a:xfrm>
          <a:prstGeom prst="bentConnector3">
            <a:avLst>
              <a:gd name="adj1" fmla="val 42364"/>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80523" y="1712091"/>
            <a:ext cx="2998231" cy="261610"/>
          </a:xfrm>
          <a:prstGeom prst="rect">
            <a:avLst/>
          </a:prstGeom>
          <a:solidFill>
            <a:srgbClr val="E7E6E6">
              <a:alpha val="54902"/>
            </a:srgbClr>
          </a:solidFill>
        </p:spPr>
        <p:txBody>
          <a:bodyPr wrap="square" lIns="36000" rIns="36000" rtlCol="0">
            <a:spAutoFit/>
          </a:bodyPr>
          <a:lstStyle/>
          <a:p>
            <a:pPr algn="ctr"/>
            <a:r>
              <a:rPr lang="en-US" sz="1100" spc="-30" dirty="0" err="1">
                <a:gradFill>
                  <a:gsLst>
                    <a:gs pos="1250">
                      <a:schemeClr val="tx1"/>
                    </a:gs>
                    <a:gs pos="100000">
                      <a:schemeClr val="tx1"/>
                    </a:gs>
                  </a:gsLst>
                  <a:lin ang="5400000" scaled="0"/>
                </a:gradFill>
              </a:rPr>
              <a:t>npm</a:t>
            </a:r>
            <a:r>
              <a:rPr lang="en-US" sz="1100" spc="-30" dirty="0">
                <a:gradFill>
                  <a:gsLst>
                    <a:gs pos="1250">
                      <a:schemeClr val="tx1"/>
                    </a:gs>
                    <a:gs pos="100000">
                      <a:schemeClr val="tx1"/>
                    </a:gs>
                  </a:gsLst>
                  <a:lin ang="5400000" scaled="0"/>
                </a:gradFill>
              </a:rPr>
              <a:t> install @Microsoft/generator-</a:t>
            </a:r>
            <a:r>
              <a:rPr lang="en-US" sz="1100" spc="-30" dirty="0" err="1">
                <a:gradFill>
                  <a:gsLst>
                    <a:gs pos="1250">
                      <a:schemeClr val="tx1"/>
                    </a:gs>
                    <a:gs pos="100000">
                      <a:schemeClr val="tx1"/>
                    </a:gs>
                  </a:gsLst>
                  <a:lin ang="5400000" scaled="0"/>
                </a:gradFill>
              </a:rPr>
              <a:t>sharepoint</a:t>
            </a:r>
            <a:r>
              <a:rPr lang="en-US" sz="1100" spc="-30" dirty="0">
                <a:gradFill>
                  <a:gsLst>
                    <a:gs pos="1250">
                      <a:schemeClr val="tx1"/>
                    </a:gs>
                    <a:gs pos="100000">
                      <a:schemeClr val="tx1"/>
                    </a:gs>
                  </a:gsLst>
                  <a:lin ang="5400000" scaled="0"/>
                </a:gradFill>
              </a:rPr>
              <a:t> -g</a:t>
            </a:r>
          </a:p>
        </p:txBody>
      </p:sp>
      <p:sp>
        <p:nvSpPr>
          <p:cNvPr id="32" name="TextBox 31"/>
          <p:cNvSpPr txBox="1"/>
          <p:nvPr/>
        </p:nvSpPr>
        <p:spPr>
          <a:xfrm>
            <a:off x="961185" y="2632893"/>
            <a:ext cx="2236912" cy="261610"/>
          </a:xfrm>
          <a:prstGeom prst="rect">
            <a:avLst/>
          </a:prstGeom>
          <a:solidFill>
            <a:srgbClr val="E7E6E6">
              <a:alpha val="54902"/>
            </a:srgbClr>
          </a:solidFill>
        </p:spPr>
        <p:txBody>
          <a:bodyPr wrap="square" rtlCol="0">
            <a:spAutoFit/>
          </a:bodyPr>
          <a:lstStyle/>
          <a:p>
            <a:r>
              <a:rPr lang="en-US" sz="1100" dirty="0" err="1">
                <a:gradFill>
                  <a:gsLst>
                    <a:gs pos="1250">
                      <a:schemeClr val="tx1"/>
                    </a:gs>
                    <a:gs pos="100000">
                      <a:schemeClr val="tx1"/>
                    </a:gs>
                  </a:gsLst>
                  <a:lin ang="5400000" scaled="0"/>
                </a:gradFill>
              </a:rPr>
              <a:t>yo</a:t>
            </a:r>
            <a:r>
              <a:rPr lang="en-US" sz="1100" dirty="0">
                <a:gradFill>
                  <a:gsLst>
                    <a:gs pos="1250">
                      <a:schemeClr val="tx1"/>
                    </a:gs>
                    <a:gs pos="100000">
                      <a:schemeClr val="tx1"/>
                    </a:gs>
                  </a:gsLst>
                  <a:lin ang="5400000" scaled="0"/>
                </a:gradFill>
              </a:rPr>
              <a:t> @</a:t>
            </a:r>
            <a:r>
              <a:rPr lang="en-US" sz="1100" dirty="0" err="1">
                <a:gradFill>
                  <a:gsLst>
                    <a:gs pos="1250">
                      <a:schemeClr val="tx1"/>
                    </a:gs>
                    <a:gs pos="100000">
                      <a:schemeClr val="tx1"/>
                    </a:gs>
                  </a:gsLst>
                  <a:lin ang="5400000" scaled="0"/>
                </a:gradFill>
              </a:rPr>
              <a:t>microsoft</a:t>
            </a:r>
            <a:r>
              <a:rPr lang="en-US" sz="1100" dirty="0">
                <a:gradFill>
                  <a:gsLst>
                    <a:gs pos="1250">
                      <a:schemeClr val="tx1"/>
                    </a:gs>
                    <a:gs pos="100000">
                      <a:schemeClr val="tx1"/>
                    </a:gs>
                  </a:gsLst>
                  <a:lin ang="5400000" scaled="0"/>
                </a:gradFill>
              </a:rPr>
              <a:t>/</a:t>
            </a:r>
            <a:r>
              <a:rPr lang="en-US" sz="1100" dirty="0" err="1">
                <a:gradFill>
                  <a:gsLst>
                    <a:gs pos="1250">
                      <a:schemeClr val="tx1"/>
                    </a:gs>
                    <a:gs pos="100000">
                      <a:schemeClr val="tx1"/>
                    </a:gs>
                  </a:gsLst>
                  <a:lin ang="5400000" scaled="0"/>
                </a:gradFill>
              </a:rPr>
              <a:t>sharepoint</a:t>
            </a:r>
            <a:endParaRPr lang="en-US" sz="1100" dirty="0">
              <a:gradFill>
                <a:gsLst>
                  <a:gs pos="1250">
                    <a:schemeClr val="tx1"/>
                  </a:gs>
                  <a:gs pos="100000">
                    <a:schemeClr val="tx1"/>
                  </a:gs>
                </a:gsLst>
                <a:lin ang="5400000" scaled="0"/>
              </a:gradFill>
            </a:endParaRPr>
          </a:p>
        </p:txBody>
      </p:sp>
      <p:sp>
        <p:nvSpPr>
          <p:cNvPr id="27" name="TextBox 26"/>
          <p:cNvSpPr txBox="1"/>
          <p:nvPr/>
        </p:nvSpPr>
        <p:spPr>
          <a:xfrm>
            <a:off x="961184" y="3470567"/>
            <a:ext cx="2236913" cy="261610"/>
          </a:xfrm>
          <a:prstGeom prst="rect">
            <a:avLst/>
          </a:prstGeom>
          <a:solidFill>
            <a:srgbClr val="E7E6E6">
              <a:alpha val="54902"/>
            </a:srgbClr>
          </a:solidFill>
        </p:spPr>
        <p:txBody>
          <a:bodyPr wrap="square" rtlCol="0">
            <a:spAutoFit/>
          </a:bodyPr>
          <a:lstStyle/>
          <a:p>
            <a:r>
              <a:rPr lang="en-US" sz="1100">
                <a:gradFill>
                  <a:gsLst>
                    <a:gs pos="1250">
                      <a:schemeClr val="tx1"/>
                    </a:gs>
                    <a:gs pos="100000">
                      <a:schemeClr val="tx1"/>
                    </a:gs>
                  </a:gsLst>
                  <a:lin ang="5400000" scaled="0"/>
                </a:gradFill>
              </a:rPr>
              <a:t>Code .</a:t>
            </a:r>
          </a:p>
        </p:txBody>
      </p:sp>
      <p:sp>
        <p:nvSpPr>
          <p:cNvPr id="29" name="TextBox 28"/>
          <p:cNvSpPr txBox="1"/>
          <p:nvPr/>
        </p:nvSpPr>
        <p:spPr>
          <a:xfrm>
            <a:off x="4921979" y="1742375"/>
            <a:ext cx="2089504" cy="237600"/>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gulp serve</a:t>
            </a:r>
          </a:p>
        </p:txBody>
      </p:sp>
      <p:sp>
        <p:nvSpPr>
          <p:cNvPr id="30" name="TextBox 29"/>
          <p:cNvSpPr txBox="1"/>
          <p:nvPr/>
        </p:nvSpPr>
        <p:spPr>
          <a:xfrm>
            <a:off x="4921979" y="2583857"/>
            <a:ext cx="2089504" cy="238638"/>
          </a:xfrm>
          <a:prstGeom prst="rect">
            <a:avLst/>
          </a:prstGeom>
          <a:solidFill>
            <a:srgbClr val="E7E6E6">
              <a:alpha val="54902"/>
            </a:srgbClr>
          </a:solidFill>
        </p:spPr>
        <p:txBody>
          <a:bodyPr wrap="none" rtlCol="0">
            <a:noAutofit/>
          </a:bodyPr>
          <a:lstStyle/>
          <a:p>
            <a:r>
              <a:rPr lang="en-US" sz="1100">
                <a:gradFill>
                  <a:gsLst>
                    <a:gs pos="1250">
                      <a:schemeClr val="tx1"/>
                    </a:gs>
                    <a:gs pos="100000">
                      <a:schemeClr val="tx1"/>
                    </a:gs>
                  </a:gsLst>
                  <a:lin ang="5400000" scaled="0"/>
                </a:gradFill>
              </a:rPr>
              <a:t>workbench</a:t>
            </a:r>
          </a:p>
        </p:txBody>
      </p:sp>
      <p:cxnSp>
        <p:nvCxnSpPr>
          <p:cNvPr id="38" name="Straight Arrow Connector 37"/>
          <p:cNvCxnSpPr>
            <a:cxnSpLocks/>
            <a:stCxn id="11" idx="2"/>
            <a:endCxn id="34" idx="2"/>
          </p:cNvCxnSpPr>
          <p:nvPr/>
        </p:nvCxnSpPr>
        <p:spPr>
          <a:xfrm>
            <a:off x="9791922" y="2439199"/>
            <a:ext cx="0" cy="405910"/>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735364" y="1703224"/>
            <a:ext cx="2089504" cy="237600"/>
          </a:xfrm>
          <a:prstGeom prst="rect">
            <a:avLst/>
          </a:prstGeom>
          <a:solidFill>
            <a:srgbClr val="E7E6E6">
              <a:alpha val="54902"/>
            </a:srgbClr>
          </a:solidFill>
        </p:spPr>
        <p:txBody>
          <a:bodyPr wrap="none" rtlCol="0">
            <a:noAutofit/>
          </a:bodyPr>
          <a:lstStyle/>
          <a:p>
            <a:r>
              <a:rPr lang="en-US" sz="1100" dirty="0">
                <a:gradFill>
                  <a:gsLst>
                    <a:gs pos="1250">
                      <a:schemeClr val="tx1"/>
                    </a:gs>
                    <a:gs pos="100000">
                      <a:schemeClr val="tx1"/>
                    </a:gs>
                  </a:gsLst>
                  <a:lin ang="5400000" scaled="0"/>
                </a:gradFill>
              </a:rPr>
              <a:t>gulp bundle --ship</a:t>
            </a:r>
          </a:p>
        </p:txBody>
      </p:sp>
      <p:sp>
        <p:nvSpPr>
          <p:cNvPr id="34" name="TextBox 33"/>
          <p:cNvSpPr txBox="1"/>
          <p:nvPr/>
        </p:nvSpPr>
        <p:spPr>
          <a:xfrm>
            <a:off x="8747170" y="2606471"/>
            <a:ext cx="2089504" cy="238638"/>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dirty="0"/>
              <a:t>gulp package-solution --ship</a:t>
            </a:r>
          </a:p>
          <a:p>
            <a:endParaRPr lang="en-US" dirty="0"/>
          </a:p>
        </p:txBody>
      </p:sp>
      <p:sp>
        <p:nvSpPr>
          <p:cNvPr id="43" name="Flowchart: Decision 42"/>
          <p:cNvSpPr/>
          <p:nvPr/>
        </p:nvSpPr>
        <p:spPr>
          <a:xfrm>
            <a:off x="5550600" y="4640567"/>
            <a:ext cx="832261" cy="68469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250">
                <a:gradFill>
                  <a:gsLst>
                    <a:gs pos="96875">
                      <a:schemeClr val="bg1"/>
                    </a:gs>
                    <a:gs pos="78906">
                      <a:schemeClr val="bg1"/>
                    </a:gs>
                  </a:gsLst>
                  <a:lin ang="5400000" scaled="1"/>
                </a:gradFill>
              </a:rPr>
              <a:t>Ship?</a:t>
            </a:r>
          </a:p>
        </p:txBody>
      </p:sp>
      <p:cxnSp>
        <p:nvCxnSpPr>
          <p:cNvPr id="44" name="Straight Arrow Connector 43"/>
          <p:cNvCxnSpPr>
            <a:cxnSpLocks/>
            <a:stCxn id="8" idx="2"/>
            <a:endCxn id="43" idx="0"/>
          </p:cNvCxnSpPr>
          <p:nvPr/>
        </p:nvCxnSpPr>
        <p:spPr>
          <a:xfrm flipH="1">
            <a:off x="5966731" y="4154874"/>
            <a:ext cx="1" cy="485693"/>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747170" y="3750669"/>
            <a:ext cx="2077698" cy="45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50">
                <a:gradFill>
                  <a:gsLst>
                    <a:gs pos="96875">
                      <a:schemeClr val="bg1"/>
                    </a:gs>
                    <a:gs pos="78906">
                      <a:schemeClr val="bg1"/>
                    </a:gs>
                  </a:gsLst>
                  <a:lin ang="5400000" scaled="1"/>
                </a:gradFill>
              </a:rPr>
              <a:t>Release using app catalog*</a:t>
            </a:r>
          </a:p>
        </p:txBody>
      </p:sp>
      <p:cxnSp>
        <p:nvCxnSpPr>
          <p:cNvPr id="69" name="Straight Arrow Connector 68"/>
          <p:cNvCxnSpPr>
            <a:cxnSpLocks/>
            <a:stCxn id="17" idx="2"/>
            <a:endCxn id="70" idx="2"/>
          </p:cNvCxnSpPr>
          <p:nvPr/>
        </p:nvCxnSpPr>
        <p:spPr>
          <a:xfrm>
            <a:off x="9780116" y="3322182"/>
            <a:ext cx="11806" cy="378195"/>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8758976" y="3480487"/>
            <a:ext cx="2065892" cy="219890"/>
          </a:xfrm>
          <a:prstGeom prst="rect">
            <a:avLst/>
          </a:prstGeom>
          <a:solidFill>
            <a:srgbClr val="E7E6E6">
              <a:alpha val="54902"/>
            </a:srgbClr>
          </a:solidFill>
        </p:spPr>
        <p:txBody>
          <a:bodyPr wrap="none" rtlCol="0">
            <a:noAutofit/>
          </a:bodyPr>
          <a:lstStyle>
            <a:defPPr>
              <a:defRPr lang="en-US"/>
            </a:defPPr>
            <a:lvl1pPr>
              <a:defRPr sz="1100">
                <a:gradFill>
                  <a:gsLst>
                    <a:gs pos="1250">
                      <a:schemeClr val="tx1"/>
                    </a:gs>
                    <a:gs pos="100000">
                      <a:schemeClr val="tx1"/>
                    </a:gs>
                  </a:gsLst>
                  <a:lin ang="5400000" scaled="0"/>
                </a:gradFill>
              </a:defRPr>
            </a:lvl1pPr>
          </a:lstStyle>
          <a:p>
            <a:r>
              <a:rPr lang="en-US"/>
              <a:t>manual upload of the app</a:t>
            </a:r>
          </a:p>
        </p:txBody>
      </p:sp>
      <p:cxnSp>
        <p:nvCxnSpPr>
          <p:cNvPr id="77" name="Straight Arrow Connector 76"/>
          <p:cNvCxnSpPr>
            <a:cxnSpLocks/>
            <a:stCxn id="68" idx="2"/>
            <a:endCxn id="12" idx="0"/>
          </p:cNvCxnSpPr>
          <p:nvPr/>
        </p:nvCxnSpPr>
        <p:spPr>
          <a:xfrm flipH="1">
            <a:off x="9780116" y="4205165"/>
            <a:ext cx="5903" cy="428487"/>
          </a:xfrm>
          <a:prstGeom prst="straightConnector1">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Elbow Connector 80"/>
          <p:cNvCxnSpPr>
            <a:cxnSpLocks/>
            <a:stCxn id="43" idx="3"/>
            <a:endCxn id="11" idx="1"/>
          </p:cNvCxnSpPr>
          <p:nvPr/>
        </p:nvCxnSpPr>
        <p:spPr>
          <a:xfrm flipV="1">
            <a:off x="6382861" y="2211951"/>
            <a:ext cx="2364309" cy="2770964"/>
          </a:xfrm>
          <a:prstGeom prst="bentConnector3">
            <a:avLst>
              <a:gd name="adj1" fmla="val 68478"/>
            </a:avLst>
          </a:prstGeom>
          <a:ln w="44450">
            <a:solidFill>
              <a:schemeClr val="tx1">
                <a:lumMod val="60000"/>
                <a:lumOff val="4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3"/>
          <a:stretch>
            <a:fillRect/>
          </a:stretch>
        </p:blipFill>
        <p:spPr>
          <a:xfrm>
            <a:off x="6753400" y="5042785"/>
            <a:ext cx="597915" cy="570720"/>
          </a:xfrm>
          <a:prstGeom prst="rect">
            <a:avLst/>
          </a:prstGeom>
        </p:spPr>
      </p:pic>
      <p:pic>
        <p:nvPicPr>
          <p:cNvPr id="90" name="Picture 89"/>
          <p:cNvPicPr>
            <a:picLocks noChangeAspect="1"/>
          </p:cNvPicPr>
          <p:nvPr/>
        </p:nvPicPr>
        <p:blipFill>
          <a:blip r:embed="rId4"/>
          <a:stretch>
            <a:fillRect/>
          </a:stretch>
        </p:blipFill>
        <p:spPr>
          <a:xfrm>
            <a:off x="3771656" y="5613505"/>
            <a:ext cx="503057" cy="503600"/>
          </a:xfrm>
          <a:prstGeom prst="rect">
            <a:avLst/>
          </a:prstGeom>
        </p:spPr>
      </p:pic>
      <p:sp>
        <p:nvSpPr>
          <p:cNvPr id="13" name="Rectangle 12">
            <a:extLst>
              <a:ext uri="{FF2B5EF4-FFF2-40B4-BE49-F238E27FC236}">
                <a16:creationId xmlns:a16="http://schemas.microsoft.com/office/drawing/2014/main" id="{930B0FD8-7F7E-466B-9CEC-54356236D033}"/>
              </a:ext>
            </a:extLst>
          </p:cNvPr>
          <p:cNvSpPr/>
          <p:nvPr/>
        </p:nvSpPr>
        <p:spPr bwMode="auto">
          <a:xfrm>
            <a:off x="299876" y="1234023"/>
            <a:ext cx="7549713" cy="3118302"/>
          </a:xfrm>
          <a:prstGeom prst="rect">
            <a:avLst/>
          </a:prstGeom>
          <a:solidFill>
            <a:srgbClr val="E6E6E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7649E4B1-8F9F-470E-A35B-890D7767BA23}"/>
              </a:ext>
            </a:extLst>
          </p:cNvPr>
          <p:cNvSpPr/>
          <p:nvPr/>
        </p:nvSpPr>
        <p:spPr bwMode="auto">
          <a:xfrm>
            <a:off x="1249450" y="4316187"/>
            <a:ext cx="4247635" cy="1894608"/>
          </a:xfrm>
          <a:prstGeom prst="rect">
            <a:avLst/>
          </a:prstGeom>
          <a:solidFill>
            <a:srgbClr val="E6E6E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27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
                                        <p:tgtEl>
                                          <p:spTgt spid="3"/>
                                        </p:tgtEl>
                                      </p:cBhvr>
                                    </p:animEffect>
                                  </p:childTnLst>
                                </p:cTn>
                              </p:par>
                            </p:childTnLst>
                          </p:cTn>
                        </p:par>
                        <p:par>
                          <p:cTn id="8" fill="hold">
                            <p:stCondLst>
                              <p:cond delay="15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150"/>
                                        <p:tgtEl>
                                          <p:spTgt spid="31"/>
                                        </p:tgtEl>
                                      </p:cBhvr>
                                    </p:animEffect>
                                  </p:childTnLst>
                                </p:cTn>
                              </p:par>
                            </p:childTnLst>
                          </p:cTn>
                        </p:par>
                        <p:par>
                          <p:cTn id="12" fill="hold">
                            <p:stCondLst>
                              <p:cond delay="300"/>
                            </p:stCondLst>
                            <p:childTnLst>
                              <p:par>
                                <p:cTn id="13" presetID="22" presetClass="entr" presetSubtype="1"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up)">
                                      <p:cBhvr>
                                        <p:cTn id="15" dur="150"/>
                                        <p:tgtEl>
                                          <p:spTgt spid="23"/>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50"/>
                                        <p:tgtEl>
                                          <p:spTgt spid="4"/>
                                        </p:tgtEl>
                                      </p:cBhvr>
                                    </p:animEffect>
                                  </p:childTnLst>
                                </p:cTn>
                              </p:par>
                            </p:childTnLst>
                          </p:cTn>
                        </p:par>
                        <p:par>
                          <p:cTn id="20" fill="hold">
                            <p:stCondLst>
                              <p:cond delay="6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150"/>
                                        <p:tgtEl>
                                          <p:spTgt spid="32"/>
                                        </p:tgtEl>
                                      </p:cBhvr>
                                    </p:animEffect>
                                  </p:childTnLst>
                                </p:cTn>
                              </p:par>
                            </p:childTnLst>
                          </p:cTn>
                        </p:par>
                        <p:par>
                          <p:cTn id="24" fill="hold">
                            <p:stCondLst>
                              <p:cond delay="750"/>
                            </p:stCondLst>
                            <p:childTnLst>
                              <p:par>
                                <p:cTn id="25" presetID="22" presetClass="entr" presetSubtype="1"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150"/>
                                        <p:tgtEl>
                                          <p:spTgt spid="24"/>
                                        </p:tgtEl>
                                      </p:cBhvr>
                                    </p:animEffect>
                                  </p:childTnLst>
                                </p:cTn>
                              </p:par>
                            </p:childTnLst>
                          </p:cTn>
                        </p:par>
                        <p:par>
                          <p:cTn id="28" fill="hold">
                            <p:stCondLst>
                              <p:cond delay="9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50"/>
                                        <p:tgtEl>
                                          <p:spTgt spid="5"/>
                                        </p:tgtEl>
                                      </p:cBhvr>
                                    </p:animEffect>
                                  </p:childTnLst>
                                </p:cTn>
                              </p:par>
                            </p:childTnLst>
                          </p:cTn>
                        </p:par>
                        <p:par>
                          <p:cTn id="32" fill="hold">
                            <p:stCondLst>
                              <p:cond delay="105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50"/>
                                        <p:tgtEl>
                                          <p:spTgt spid="27"/>
                                        </p:tgtEl>
                                      </p:cBhvr>
                                    </p:animEffect>
                                  </p:childTnLst>
                                </p:cTn>
                              </p:par>
                            </p:childTnLst>
                          </p:cTn>
                        </p:par>
                        <p:par>
                          <p:cTn id="36" fill="hold">
                            <p:stCondLst>
                              <p:cond delay="1200"/>
                            </p:stCondLst>
                            <p:childTnLst>
                              <p:par>
                                <p:cTn id="37" presetID="22" presetClass="entr" presetSubtype="4"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150"/>
                                        <p:tgtEl>
                                          <p:spTgt spid="28"/>
                                        </p:tgtEl>
                                      </p:cBhvr>
                                    </p:animEffect>
                                  </p:childTnLst>
                                </p:cTn>
                              </p:par>
                            </p:childTnLst>
                          </p:cTn>
                        </p:par>
                        <p:par>
                          <p:cTn id="40" fill="hold">
                            <p:stCondLst>
                              <p:cond delay="135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50"/>
                                        <p:tgtEl>
                                          <p:spTgt spid="6"/>
                                        </p:tgtEl>
                                      </p:cBhvr>
                                    </p:animEffect>
                                  </p:childTnLst>
                                </p:cTn>
                              </p:par>
                            </p:childTnLst>
                          </p:cTn>
                        </p:par>
                        <p:par>
                          <p:cTn id="44" fill="hold">
                            <p:stCondLst>
                              <p:cond delay="1500"/>
                            </p:stCondLst>
                            <p:childTnLst>
                              <p:par>
                                <p:cTn id="45" presetID="22" presetClass="entr" presetSubtype="8"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150"/>
                                        <p:tgtEl>
                                          <p:spTgt spid="29"/>
                                        </p:tgtEl>
                                      </p:cBhvr>
                                    </p:animEffect>
                                  </p:childTnLst>
                                </p:cTn>
                              </p:par>
                            </p:childTnLst>
                          </p:cTn>
                        </p:par>
                        <p:par>
                          <p:cTn id="48" fill="hold">
                            <p:stCondLst>
                              <p:cond delay="1650"/>
                            </p:stCondLst>
                            <p:childTnLst>
                              <p:par>
                                <p:cTn id="49" presetID="22" presetClass="entr" presetSubtype="1"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up)">
                                      <p:cBhvr>
                                        <p:cTn id="51" dur="150"/>
                                        <p:tgtEl>
                                          <p:spTgt spid="37"/>
                                        </p:tgtEl>
                                      </p:cBhvr>
                                    </p:animEffect>
                                  </p:childTnLst>
                                </p:cTn>
                              </p:par>
                            </p:childTnLst>
                          </p:cTn>
                        </p:par>
                        <p:par>
                          <p:cTn id="52" fill="hold">
                            <p:stCondLst>
                              <p:cond delay="1800"/>
                            </p:stCondLst>
                            <p:childTnLst>
                              <p:par>
                                <p:cTn id="53" presetID="10" presetClass="entr" presetSubtype="0" fill="hold" grpId="0"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150"/>
                                        <p:tgtEl>
                                          <p:spTgt spid="7"/>
                                        </p:tgtEl>
                                      </p:cBhvr>
                                    </p:animEffect>
                                  </p:childTnLst>
                                </p:cTn>
                              </p:par>
                            </p:childTnLst>
                          </p:cTn>
                        </p:par>
                        <p:par>
                          <p:cTn id="56" fill="hold">
                            <p:stCondLst>
                              <p:cond delay="1950"/>
                            </p:stCondLst>
                            <p:childTnLst>
                              <p:par>
                                <p:cTn id="57" presetID="22" presetClass="entr" presetSubtype="8"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150"/>
                                        <p:tgtEl>
                                          <p:spTgt spid="30"/>
                                        </p:tgtEl>
                                      </p:cBhvr>
                                    </p:animEffect>
                                  </p:childTnLst>
                                </p:cTn>
                              </p:par>
                            </p:childTnLst>
                          </p:cTn>
                        </p:par>
                        <p:par>
                          <p:cTn id="60" fill="hold">
                            <p:stCondLst>
                              <p:cond delay="2100"/>
                            </p:stCondLst>
                            <p:childTnLst>
                              <p:par>
                                <p:cTn id="61" presetID="22" presetClass="entr" presetSubtype="1"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up)">
                                      <p:cBhvr>
                                        <p:cTn id="63" dur="150"/>
                                        <p:tgtEl>
                                          <p:spTgt spid="39"/>
                                        </p:tgtEl>
                                      </p:cBhvr>
                                    </p:animEffect>
                                  </p:childTnLst>
                                </p:cTn>
                              </p:par>
                            </p:childTnLst>
                          </p:cTn>
                        </p:par>
                        <p:par>
                          <p:cTn id="64" fill="hold">
                            <p:stCondLst>
                              <p:cond delay="2250"/>
                            </p:stCondLst>
                            <p:childTnLst>
                              <p:par>
                                <p:cTn id="65" presetID="10" presetClass="entr" presetSubtype="0" fill="hold" grpId="0"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150"/>
                                        <p:tgtEl>
                                          <p:spTgt spid="8"/>
                                        </p:tgtEl>
                                      </p:cBhvr>
                                    </p:animEffect>
                                  </p:childTnLst>
                                </p:cTn>
                              </p:par>
                            </p:childTnLst>
                          </p:cTn>
                        </p:par>
                        <p:par>
                          <p:cTn id="68" fill="hold">
                            <p:stCondLst>
                              <p:cond delay="2400"/>
                            </p:stCondLst>
                            <p:childTnLst>
                              <p:par>
                                <p:cTn id="69" presetID="22" presetClass="entr" presetSubtype="1"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up)">
                                      <p:cBhvr>
                                        <p:cTn id="71" dur="150"/>
                                        <p:tgtEl>
                                          <p:spTgt spid="9"/>
                                        </p:tgtEl>
                                      </p:cBhvr>
                                    </p:animEffect>
                                  </p:childTnLst>
                                </p:cTn>
                              </p:par>
                            </p:childTnLst>
                          </p:cTn>
                        </p:par>
                        <p:par>
                          <p:cTn id="72" fill="hold">
                            <p:stCondLst>
                              <p:cond delay="2550"/>
                            </p:stCondLst>
                            <p:childTnLst>
                              <p:par>
                                <p:cTn id="73" presetID="22" presetClass="entr" presetSubtype="4" fill="hold" grpId="0" nodeType="after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down)">
                                      <p:cBhvr>
                                        <p:cTn id="75" dur="150"/>
                                        <p:tgtEl>
                                          <p:spTgt spid="10"/>
                                        </p:tgtEl>
                                      </p:cBhvr>
                                    </p:animEffect>
                                  </p:childTnLst>
                                </p:cTn>
                              </p:par>
                            </p:childTnLst>
                          </p:cTn>
                        </p:par>
                        <p:par>
                          <p:cTn id="76" fill="hold">
                            <p:stCondLst>
                              <p:cond delay="2700"/>
                            </p:stCondLst>
                            <p:childTnLst>
                              <p:par>
                                <p:cTn id="77" presetID="22" presetClass="entr" presetSubtype="1" fill="hold"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up)">
                                      <p:cBhvr>
                                        <p:cTn id="79" dur="150"/>
                                        <p:tgtEl>
                                          <p:spTgt spid="44"/>
                                        </p:tgtEl>
                                      </p:cBhvr>
                                    </p:animEffect>
                                  </p:childTnLst>
                                </p:cTn>
                              </p:par>
                            </p:childTnLst>
                          </p:cTn>
                        </p:par>
                        <p:par>
                          <p:cTn id="80" fill="hold">
                            <p:stCondLst>
                              <p:cond delay="285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150"/>
                                        <p:tgtEl>
                                          <p:spTgt spid="43"/>
                                        </p:tgtEl>
                                      </p:cBhvr>
                                    </p:animEffect>
                                  </p:childTnLst>
                                </p:cTn>
                              </p:par>
                            </p:childTnLst>
                          </p:cTn>
                        </p:par>
                        <p:par>
                          <p:cTn id="84" fill="hold">
                            <p:stCondLst>
                              <p:cond delay="3000"/>
                            </p:stCondLst>
                            <p:childTnLst>
                              <p:par>
                                <p:cTn id="85" presetID="22" presetClass="entr" presetSubtype="4" fill="hold"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150"/>
                                        <p:tgtEl>
                                          <p:spTgt spid="26"/>
                                        </p:tgtEl>
                                      </p:cBhvr>
                                    </p:animEffect>
                                  </p:childTnLst>
                                </p:cTn>
                              </p:par>
                            </p:childTnLst>
                          </p:cTn>
                        </p:par>
                        <p:par>
                          <p:cTn id="88" fill="hold">
                            <p:stCondLst>
                              <p:cond delay="3150"/>
                            </p:stCondLst>
                            <p:childTnLst>
                              <p:par>
                                <p:cTn id="89" presetID="22" presetClass="entr" presetSubtype="4" fill="hold" nodeType="afterEffect">
                                  <p:stCondLst>
                                    <p:cond delay="0"/>
                                  </p:stCondLst>
                                  <p:childTnLst>
                                    <p:set>
                                      <p:cBhvr>
                                        <p:cTn id="90" dur="1" fill="hold">
                                          <p:stCondLst>
                                            <p:cond delay="0"/>
                                          </p:stCondLst>
                                        </p:cTn>
                                        <p:tgtEl>
                                          <p:spTgt spid="90"/>
                                        </p:tgtEl>
                                        <p:attrNameLst>
                                          <p:attrName>style.visibility</p:attrName>
                                        </p:attrNameLst>
                                      </p:cBhvr>
                                      <p:to>
                                        <p:strVal val="visible"/>
                                      </p:to>
                                    </p:set>
                                    <p:animEffect transition="in" filter="wipe(down)">
                                      <p:cBhvr>
                                        <p:cTn id="91" dur="150"/>
                                        <p:tgtEl>
                                          <p:spTgt spid="90"/>
                                        </p:tgtEl>
                                      </p:cBhvr>
                                    </p:animEffect>
                                  </p:childTnLst>
                                </p:cTn>
                              </p:par>
                            </p:childTnLst>
                          </p:cTn>
                        </p:par>
                        <p:par>
                          <p:cTn id="92" fill="hold">
                            <p:stCondLst>
                              <p:cond delay="3300"/>
                            </p:stCondLst>
                            <p:childTnLst>
                              <p:par>
                                <p:cTn id="93" presetID="22" presetClass="entr" presetSubtype="4" fill="hold" nodeType="after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wipe(down)">
                                      <p:cBhvr>
                                        <p:cTn id="95" dur="150"/>
                                        <p:tgtEl>
                                          <p:spTgt spid="81"/>
                                        </p:tgtEl>
                                      </p:cBhvr>
                                    </p:animEffect>
                                  </p:childTnLst>
                                </p:cTn>
                              </p:par>
                            </p:childTnLst>
                          </p:cTn>
                        </p:par>
                        <p:par>
                          <p:cTn id="96" fill="hold">
                            <p:stCondLst>
                              <p:cond delay="3450"/>
                            </p:stCondLst>
                            <p:childTnLst>
                              <p:par>
                                <p:cTn id="97" presetID="22" presetClass="entr" presetSubtype="4" fill="hold" nodeType="after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wipe(down)">
                                      <p:cBhvr>
                                        <p:cTn id="99" dur="150"/>
                                        <p:tgtEl>
                                          <p:spTgt spid="86"/>
                                        </p:tgtEl>
                                      </p:cBhvr>
                                    </p:animEffect>
                                  </p:childTnLst>
                                </p:cTn>
                              </p:par>
                            </p:childTnLst>
                          </p:cTn>
                        </p:par>
                        <p:par>
                          <p:cTn id="100" fill="hold">
                            <p:stCondLst>
                              <p:cond delay="3600"/>
                            </p:stCondLst>
                            <p:childTnLst>
                              <p:par>
                                <p:cTn id="101" presetID="10" presetClass="entr" presetSubtype="0" fill="hold" grpId="0" nodeType="after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fade">
                                      <p:cBhvr>
                                        <p:cTn id="103" dur="150"/>
                                        <p:tgtEl>
                                          <p:spTgt spid="11"/>
                                        </p:tgtEl>
                                      </p:cBhvr>
                                    </p:animEffect>
                                  </p:childTnLst>
                                </p:cTn>
                              </p:par>
                            </p:childTnLst>
                          </p:cTn>
                        </p:par>
                        <p:par>
                          <p:cTn id="104" fill="hold">
                            <p:stCondLst>
                              <p:cond delay="3750"/>
                            </p:stCondLst>
                            <p:childTnLst>
                              <p:par>
                                <p:cTn id="105" presetID="22" presetClass="entr" presetSubtype="8" fill="hold" grpId="0" nodeType="after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wipe(left)">
                                      <p:cBhvr>
                                        <p:cTn id="107" dur="150"/>
                                        <p:tgtEl>
                                          <p:spTgt spid="33"/>
                                        </p:tgtEl>
                                      </p:cBhvr>
                                    </p:animEffect>
                                  </p:childTnLst>
                                </p:cTn>
                              </p:par>
                            </p:childTnLst>
                          </p:cTn>
                        </p:par>
                        <p:par>
                          <p:cTn id="108" fill="hold">
                            <p:stCondLst>
                              <p:cond delay="3900"/>
                            </p:stCondLst>
                            <p:childTnLst>
                              <p:par>
                                <p:cTn id="109" presetID="22" presetClass="entr" presetSubtype="1" fill="hold" nodeType="after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wipe(up)">
                                      <p:cBhvr>
                                        <p:cTn id="111" dur="150"/>
                                        <p:tgtEl>
                                          <p:spTgt spid="38"/>
                                        </p:tgtEl>
                                      </p:cBhvr>
                                    </p:animEffect>
                                  </p:childTnLst>
                                </p:cTn>
                              </p:par>
                            </p:childTnLst>
                          </p:cTn>
                        </p:par>
                        <p:par>
                          <p:cTn id="112" fill="hold">
                            <p:stCondLst>
                              <p:cond delay="4050"/>
                            </p:stCondLst>
                            <p:childTnLst>
                              <p:par>
                                <p:cTn id="113" presetID="10" presetClass="entr" presetSubtype="0" fill="hold" grpId="0" nodeType="afterEffect">
                                  <p:stCondLst>
                                    <p:cond delay="0"/>
                                  </p:stCondLst>
                                  <p:childTnLst>
                                    <p:set>
                                      <p:cBhvr>
                                        <p:cTn id="114" dur="1" fill="hold">
                                          <p:stCondLst>
                                            <p:cond delay="0"/>
                                          </p:stCondLst>
                                        </p:cTn>
                                        <p:tgtEl>
                                          <p:spTgt spid="17"/>
                                        </p:tgtEl>
                                        <p:attrNameLst>
                                          <p:attrName>style.visibility</p:attrName>
                                        </p:attrNameLst>
                                      </p:cBhvr>
                                      <p:to>
                                        <p:strVal val="visible"/>
                                      </p:to>
                                    </p:set>
                                    <p:animEffect transition="in" filter="fade">
                                      <p:cBhvr>
                                        <p:cTn id="115" dur="150"/>
                                        <p:tgtEl>
                                          <p:spTgt spid="17"/>
                                        </p:tgtEl>
                                      </p:cBhvr>
                                    </p:animEffect>
                                  </p:childTnLst>
                                </p:cTn>
                              </p:par>
                            </p:childTnLst>
                          </p:cTn>
                        </p:par>
                        <p:par>
                          <p:cTn id="116" fill="hold">
                            <p:stCondLst>
                              <p:cond delay="4200"/>
                            </p:stCondLst>
                            <p:childTnLst>
                              <p:par>
                                <p:cTn id="117" presetID="22" presetClass="entr" presetSubtype="8" fill="hold" grpId="0" nodeType="after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wipe(left)">
                                      <p:cBhvr>
                                        <p:cTn id="119" dur="150"/>
                                        <p:tgtEl>
                                          <p:spTgt spid="34"/>
                                        </p:tgtEl>
                                      </p:cBhvr>
                                    </p:animEffect>
                                  </p:childTnLst>
                                </p:cTn>
                              </p:par>
                            </p:childTnLst>
                          </p:cTn>
                        </p:par>
                        <p:par>
                          <p:cTn id="120" fill="hold">
                            <p:stCondLst>
                              <p:cond delay="4350"/>
                            </p:stCondLst>
                            <p:childTnLst>
                              <p:par>
                                <p:cTn id="121" presetID="22" presetClass="entr" presetSubtype="1" fill="hold" nodeType="afterEffect">
                                  <p:stCondLst>
                                    <p:cond delay="0"/>
                                  </p:stCondLst>
                                  <p:childTnLst>
                                    <p:set>
                                      <p:cBhvr>
                                        <p:cTn id="122" dur="1" fill="hold">
                                          <p:stCondLst>
                                            <p:cond delay="0"/>
                                          </p:stCondLst>
                                        </p:cTn>
                                        <p:tgtEl>
                                          <p:spTgt spid="69"/>
                                        </p:tgtEl>
                                        <p:attrNameLst>
                                          <p:attrName>style.visibility</p:attrName>
                                        </p:attrNameLst>
                                      </p:cBhvr>
                                      <p:to>
                                        <p:strVal val="visible"/>
                                      </p:to>
                                    </p:set>
                                    <p:animEffect transition="in" filter="wipe(up)">
                                      <p:cBhvr>
                                        <p:cTn id="123" dur="150"/>
                                        <p:tgtEl>
                                          <p:spTgt spid="69"/>
                                        </p:tgtEl>
                                      </p:cBhvr>
                                    </p:animEffect>
                                  </p:childTnLst>
                                </p:cTn>
                              </p:par>
                            </p:childTnLst>
                          </p:cTn>
                        </p:par>
                        <p:par>
                          <p:cTn id="124" fill="hold">
                            <p:stCondLst>
                              <p:cond delay="4500"/>
                            </p:stCondLst>
                            <p:childTnLst>
                              <p:par>
                                <p:cTn id="125" presetID="10" presetClass="entr" presetSubtype="0" fill="hold" grpId="0" nodeType="afterEffect">
                                  <p:stCondLst>
                                    <p:cond delay="0"/>
                                  </p:stCondLst>
                                  <p:childTnLst>
                                    <p:set>
                                      <p:cBhvr>
                                        <p:cTn id="126" dur="1" fill="hold">
                                          <p:stCondLst>
                                            <p:cond delay="0"/>
                                          </p:stCondLst>
                                        </p:cTn>
                                        <p:tgtEl>
                                          <p:spTgt spid="68"/>
                                        </p:tgtEl>
                                        <p:attrNameLst>
                                          <p:attrName>style.visibility</p:attrName>
                                        </p:attrNameLst>
                                      </p:cBhvr>
                                      <p:to>
                                        <p:strVal val="visible"/>
                                      </p:to>
                                    </p:set>
                                    <p:animEffect transition="in" filter="fade">
                                      <p:cBhvr>
                                        <p:cTn id="127" dur="150"/>
                                        <p:tgtEl>
                                          <p:spTgt spid="68"/>
                                        </p:tgtEl>
                                      </p:cBhvr>
                                    </p:animEffect>
                                  </p:childTnLst>
                                </p:cTn>
                              </p:par>
                            </p:childTnLst>
                          </p:cTn>
                        </p:par>
                        <p:par>
                          <p:cTn id="128" fill="hold">
                            <p:stCondLst>
                              <p:cond delay="4650"/>
                            </p:stCondLst>
                            <p:childTnLst>
                              <p:par>
                                <p:cTn id="129" presetID="22" presetClass="entr" presetSubtype="8" fill="hold" grpId="0" nodeType="afterEffect">
                                  <p:stCondLst>
                                    <p:cond delay="0"/>
                                  </p:stCondLst>
                                  <p:childTnLst>
                                    <p:set>
                                      <p:cBhvr>
                                        <p:cTn id="130" dur="1" fill="hold">
                                          <p:stCondLst>
                                            <p:cond delay="0"/>
                                          </p:stCondLst>
                                        </p:cTn>
                                        <p:tgtEl>
                                          <p:spTgt spid="70"/>
                                        </p:tgtEl>
                                        <p:attrNameLst>
                                          <p:attrName>style.visibility</p:attrName>
                                        </p:attrNameLst>
                                      </p:cBhvr>
                                      <p:to>
                                        <p:strVal val="visible"/>
                                      </p:to>
                                    </p:set>
                                    <p:animEffect transition="in" filter="wipe(left)">
                                      <p:cBhvr>
                                        <p:cTn id="131" dur="150"/>
                                        <p:tgtEl>
                                          <p:spTgt spid="70"/>
                                        </p:tgtEl>
                                      </p:cBhvr>
                                    </p:animEffect>
                                  </p:childTnLst>
                                </p:cTn>
                              </p:par>
                            </p:childTnLst>
                          </p:cTn>
                        </p:par>
                        <p:par>
                          <p:cTn id="132" fill="hold">
                            <p:stCondLst>
                              <p:cond delay="4800"/>
                            </p:stCondLst>
                            <p:childTnLst>
                              <p:par>
                                <p:cTn id="133" presetID="22" presetClass="entr" presetSubtype="1" fill="hold" nodeType="after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wipe(up)">
                                      <p:cBhvr>
                                        <p:cTn id="135" dur="150"/>
                                        <p:tgtEl>
                                          <p:spTgt spid="77"/>
                                        </p:tgtEl>
                                      </p:cBhvr>
                                    </p:animEffect>
                                  </p:childTnLst>
                                </p:cTn>
                              </p:par>
                            </p:childTnLst>
                          </p:cTn>
                        </p:par>
                        <p:par>
                          <p:cTn id="136" fill="hold">
                            <p:stCondLst>
                              <p:cond delay="4950"/>
                            </p:stCondLst>
                            <p:childTnLst>
                              <p:par>
                                <p:cTn id="137" presetID="10" presetClass="entr" presetSubtype="0" fill="hold" grpId="0" nodeType="afterEffect">
                                  <p:stCondLst>
                                    <p:cond delay="0"/>
                                  </p:stCondLst>
                                  <p:childTnLst>
                                    <p:set>
                                      <p:cBhvr>
                                        <p:cTn id="138" dur="1" fill="hold">
                                          <p:stCondLst>
                                            <p:cond delay="0"/>
                                          </p:stCondLst>
                                        </p:cTn>
                                        <p:tgtEl>
                                          <p:spTgt spid="12"/>
                                        </p:tgtEl>
                                        <p:attrNameLst>
                                          <p:attrName>style.visibility</p:attrName>
                                        </p:attrNameLst>
                                      </p:cBhvr>
                                      <p:to>
                                        <p:strVal val="visible"/>
                                      </p:to>
                                    </p:set>
                                    <p:animEffect transition="in" filter="fade">
                                      <p:cBhvr>
                                        <p:cTn id="139" dur="150"/>
                                        <p:tgtEl>
                                          <p:spTgt spid="12"/>
                                        </p:tgtEl>
                                      </p:cBhvr>
                                    </p:animEffect>
                                  </p:childTnLst>
                                </p:cTn>
                              </p:par>
                            </p:childTnLst>
                          </p:cTn>
                        </p:par>
                        <p:par>
                          <p:cTn id="140" fill="hold">
                            <p:stCondLst>
                              <p:cond delay="5100"/>
                            </p:stCondLst>
                            <p:childTnLst>
                              <p:par>
                                <p:cTn id="141" presetID="10" presetClass="entr" presetSubtype="0" fill="hold" grpId="0" nodeType="afterEffect">
                                  <p:stCondLst>
                                    <p:cond delay="0"/>
                                  </p:stCondLst>
                                  <p:childTnLst>
                                    <p:set>
                                      <p:cBhvr>
                                        <p:cTn id="142" dur="1" fill="hold">
                                          <p:stCondLst>
                                            <p:cond delay="0"/>
                                          </p:stCondLst>
                                        </p:cTn>
                                        <p:tgtEl>
                                          <p:spTgt spid="14"/>
                                        </p:tgtEl>
                                        <p:attrNameLst>
                                          <p:attrName>style.visibility</p:attrName>
                                        </p:attrNameLst>
                                      </p:cBhvr>
                                      <p:to>
                                        <p:strVal val="visible"/>
                                      </p:to>
                                    </p:set>
                                    <p:animEffect transition="in" filter="fade">
                                      <p:cBhvr>
                                        <p:cTn id="143" dur="150"/>
                                        <p:tgtEl>
                                          <p:spTgt spid="14"/>
                                        </p:tgtEl>
                                      </p:cBhvr>
                                    </p:animEffect>
                                  </p:childTnLst>
                                </p:cTn>
                              </p:par>
                            </p:childTnLst>
                          </p:cTn>
                        </p:par>
                        <p:par>
                          <p:cTn id="144" fill="hold">
                            <p:stCondLst>
                              <p:cond delay="5250"/>
                            </p:stCondLst>
                            <p:childTnLst>
                              <p:par>
                                <p:cTn id="145" presetID="10" presetClass="entr" presetSubtype="0" fill="hold" grpId="0" nodeType="afterEffect">
                                  <p:stCondLst>
                                    <p:cond delay="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1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7" grpId="0" animBg="1"/>
      <p:bldP spid="31" grpId="0" animBg="1"/>
      <p:bldP spid="32" grpId="0" animBg="1"/>
      <p:bldP spid="27" grpId="0" animBg="1"/>
      <p:bldP spid="29" grpId="0" animBg="1"/>
      <p:bldP spid="30" grpId="0" animBg="1"/>
      <p:bldP spid="33" grpId="0" animBg="1"/>
      <p:bldP spid="34" grpId="0" animBg="1"/>
      <p:bldP spid="43" grpId="0" animBg="1"/>
      <p:bldP spid="68" grpId="0" animBg="1"/>
      <p:bldP spid="70" grpId="0" animBg="1"/>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5358390"/>
          </a:xfrm>
        </p:spPr>
        <p:txBody>
          <a:bodyPr/>
          <a:lstStyle/>
          <a:p>
            <a:r>
              <a:rPr lang="en-US" dirty="0"/>
              <a:t>Installation &amp; registration files</a:t>
            </a:r>
          </a:p>
          <a:p>
            <a:pPr lvl="1"/>
            <a:r>
              <a:rPr lang="en-US" dirty="0"/>
              <a:t>Included in SharePoint package deployed to SharePoint app catalogs</a:t>
            </a:r>
          </a:p>
          <a:p>
            <a:pPr lvl="1"/>
            <a:r>
              <a:rPr lang="en-US" dirty="0"/>
              <a:t>Makes SharePoint aware of components</a:t>
            </a:r>
          </a:p>
          <a:p>
            <a:pPr lvl="1"/>
            <a:r>
              <a:rPr lang="en-US" dirty="0"/>
              <a:t>Includes:</a:t>
            </a:r>
          </a:p>
          <a:p>
            <a:pPr lvl="2"/>
            <a:r>
              <a:rPr lang="en-US" dirty="0"/>
              <a:t>App manifest</a:t>
            </a:r>
          </a:p>
          <a:p>
            <a:pPr lvl="2"/>
            <a:r>
              <a:rPr lang="en-US" dirty="0"/>
              <a:t>Feature framework files</a:t>
            </a:r>
          </a:p>
          <a:p>
            <a:pPr lvl="2"/>
            <a:r>
              <a:rPr lang="en-US" dirty="0"/>
              <a:t>etc.</a:t>
            </a:r>
          </a:p>
          <a:p>
            <a:endParaRPr lang="en-US" dirty="0"/>
          </a:p>
          <a:p>
            <a:r>
              <a:rPr lang="en-US" dirty="0"/>
              <a:t>Component runtime files &amp; dependencies</a:t>
            </a:r>
          </a:p>
          <a:p>
            <a:pPr lvl="1"/>
            <a:r>
              <a:rPr lang="en-US" dirty="0"/>
              <a:t>Optionally included in SharePoint package or deployed to another location (CDN)</a:t>
            </a:r>
          </a:p>
          <a:p>
            <a:pPr lvl="2"/>
            <a:r>
              <a:rPr lang="en-US" dirty="0"/>
              <a:t>/config/package-</a:t>
            </a:r>
            <a:r>
              <a:rPr lang="en-US" dirty="0" err="1"/>
              <a:t>solution.json</a:t>
            </a:r>
            <a:r>
              <a:rPr lang="en-US" dirty="0"/>
              <a:t> </a:t>
            </a:r>
            <a:r>
              <a:rPr lang="en-US" dirty="0">
                <a:sym typeface="Wingdings" panose="05000000000000000000" pitchFamily="2" charset="2"/>
              </a:rPr>
              <a:t> </a:t>
            </a:r>
            <a:r>
              <a:rPr lang="en-US" dirty="0" err="1"/>
              <a:t>includeClientSideAssets</a:t>
            </a:r>
            <a:endParaRPr lang="en-US" dirty="0"/>
          </a:p>
          <a:p>
            <a:pPr lvl="1"/>
            <a:r>
              <a:rPr lang="en-US" dirty="0"/>
              <a:t>Referenced by SharePoint when components are loaded on pages</a:t>
            </a:r>
          </a:p>
          <a:p>
            <a:pPr lvl="1"/>
            <a:r>
              <a:rPr lang="en-US" dirty="0"/>
              <a:t>Includes:</a:t>
            </a:r>
          </a:p>
          <a:p>
            <a:pPr lvl="2"/>
            <a:r>
              <a:rPr lang="en-US" dirty="0"/>
              <a:t>JavaScript bundles</a:t>
            </a:r>
          </a:p>
          <a:p>
            <a:pPr lvl="2"/>
            <a:r>
              <a:rPr lang="en-US" dirty="0"/>
              <a:t>Images</a:t>
            </a:r>
          </a:p>
          <a:p>
            <a:pPr lvl="2"/>
            <a:r>
              <a:rPr lang="en-US" dirty="0"/>
              <a:t>CSS</a:t>
            </a:r>
          </a:p>
          <a:p>
            <a:pPr lvl="2"/>
            <a:r>
              <a:rPr lang="en-US" dirty="0"/>
              <a:t>etc.</a:t>
            </a:r>
          </a:p>
        </p:txBody>
      </p:sp>
      <p:sp>
        <p:nvSpPr>
          <p:cNvPr id="2" name="Title 1"/>
          <p:cNvSpPr>
            <a:spLocks noGrp="1"/>
          </p:cNvSpPr>
          <p:nvPr>
            <p:ph type="title"/>
          </p:nvPr>
        </p:nvSpPr>
        <p:spPr>
          <a:xfrm>
            <a:off x="464400" y="633600"/>
            <a:ext cx="11574000" cy="387798"/>
          </a:xfrm>
        </p:spPr>
        <p:txBody>
          <a:bodyPr/>
          <a:lstStyle/>
          <a:p>
            <a:r>
              <a:rPr lang="en-US" dirty="0"/>
              <a:t>SharePoint Framework Deployment Artifacts</a:t>
            </a:r>
            <a:endParaRPr lang="fi-FI" dirty="0"/>
          </a:p>
        </p:txBody>
      </p:sp>
    </p:spTree>
    <p:extLst>
      <p:ext uri="{BB962C8B-B14F-4D97-AF65-F5344CB8AC3E}">
        <p14:creationId xmlns:p14="http://schemas.microsoft.com/office/powerpoint/2010/main" val="18459551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5E1CF3C-9FC3-2441-89BC-49E435641216}"/>
              </a:ext>
            </a:extLst>
          </p:cNvPr>
          <p:cNvGraphicFramePr/>
          <p:nvPr/>
        </p:nvGraphicFramePr>
        <p:xfrm>
          <a:off x="464400" y="1212850"/>
          <a:ext cx="11574000" cy="5290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E70447BF-20D5-4444-A33F-9245742A1AA6}"/>
              </a:ext>
            </a:extLst>
          </p:cNvPr>
          <p:cNvSpPr>
            <a:spLocks noGrp="1"/>
          </p:cNvSpPr>
          <p:nvPr>
            <p:ph type="title"/>
          </p:nvPr>
        </p:nvSpPr>
        <p:spPr>
          <a:xfrm>
            <a:off x="464400" y="633600"/>
            <a:ext cx="11574000" cy="387798"/>
          </a:xfrm>
        </p:spPr>
        <p:txBody>
          <a:bodyPr/>
          <a:lstStyle/>
          <a:p>
            <a:r>
              <a:rPr lang="en-US" dirty="0"/>
              <a:t>Build, Bundle &amp; Package Solution</a:t>
            </a:r>
          </a:p>
        </p:txBody>
      </p:sp>
    </p:spTree>
    <p:extLst>
      <p:ext uri="{BB962C8B-B14F-4D97-AF65-F5344CB8AC3E}">
        <p14:creationId xmlns:p14="http://schemas.microsoft.com/office/powerpoint/2010/main" val="63688105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FA9A1F6-D5B2-9540-99EF-D9E220537E71}"/>
              </a:ext>
            </a:extLst>
          </p:cNvPr>
          <p:cNvGraphicFramePr/>
          <p:nvPr/>
        </p:nvGraphicFramePr>
        <p:xfrm>
          <a:off x="464400" y="1212850"/>
          <a:ext cx="11574000" cy="27515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DE7A6D9B-CB7A-434E-96DD-43CE1875DA5C}"/>
              </a:ext>
            </a:extLst>
          </p:cNvPr>
          <p:cNvSpPr>
            <a:spLocks noGrp="1"/>
          </p:cNvSpPr>
          <p:nvPr>
            <p:ph type="title"/>
          </p:nvPr>
        </p:nvSpPr>
        <p:spPr>
          <a:xfrm>
            <a:off x="464400" y="633600"/>
            <a:ext cx="11574000" cy="387798"/>
          </a:xfrm>
        </p:spPr>
        <p:txBody>
          <a:bodyPr/>
          <a:lstStyle/>
          <a:p>
            <a:r>
              <a:rPr lang="en-US" dirty="0"/>
              <a:t>Different Build / Packaging Modes: Debug &amp; Production</a:t>
            </a:r>
          </a:p>
        </p:txBody>
      </p:sp>
    </p:spTree>
    <p:extLst>
      <p:ext uri="{BB962C8B-B14F-4D97-AF65-F5344CB8AC3E}">
        <p14:creationId xmlns:p14="http://schemas.microsoft.com/office/powerpoint/2010/main" val="264964245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9CC89528-7618-3149-96B1-9679A6B3AB9C}"/>
              </a:ext>
            </a:extLst>
          </p:cNvPr>
          <p:cNvGraphicFramePr/>
          <p:nvPr/>
        </p:nvGraphicFramePr>
        <p:xfrm>
          <a:off x="464400" y="1212850"/>
          <a:ext cx="11574000" cy="3801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CF36977B-B03C-5942-AC28-551CFBC321D9}"/>
              </a:ext>
            </a:extLst>
          </p:cNvPr>
          <p:cNvSpPr>
            <a:spLocks noGrp="1"/>
          </p:cNvSpPr>
          <p:nvPr>
            <p:ph type="title"/>
          </p:nvPr>
        </p:nvSpPr>
        <p:spPr/>
        <p:txBody>
          <a:bodyPr/>
          <a:lstStyle/>
          <a:p>
            <a:r>
              <a:rPr lang="en-US" dirty="0"/>
              <a:t>Deploying SharePoint Assets</a:t>
            </a:r>
          </a:p>
        </p:txBody>
      </p:sp>
    </p:spTree>
    <p:extLst>
      <p:ext uri="{BB962C8B-B14F-4D97-AF65-F5344CB8AC3E}">
        <p14:creationId xmlns:p14="http://schemas.microsoft.com/office/powerpoint/2010/main" val="1187306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F2398F-5F8F-D744-94A0-E4BF1AB71E13}"/>
              </a:ext>
            </a:extLst>
          </p:cNvPr>
          <p:cNvSpPr>
            <a:spLocks noGrp="1"/>
          </p:cNvSpPr>
          <p:nvPr>
            <p:ph type="body" sz="quarter" idx="10"/>
          </p:nvPr>
        </p:nvSpPr>
        <p:spPr>
          <a:xfrm>
            <a:off x="464400" y="1212850"/>
            <a:ext cx="11574000" cy="5346079"/>
          </a:xfrm>
        </p:spPr>
        <p:txBody>
          <a:bodyPr/>
          <a:lstStyle/>
          <a:p>
            <a:r>
              <a:rPr lang="en-US" dirty="0"/>
              <a:t>Build the project</a:t>
            </a:r>
          </a:p>
          <a:p>
            <a:pPr lvl="1"/>
            <a:r>
              <a:rPr lang="en-US" dirty="0">
                <a:latin typeface="Courier New" panose="02070309020205020404" pitchFamily="49" charset="0"/>
                <a:cs typeface="Courier New" panose="02070309020205020404" pitchFamily="49" charset="0"/>
              </a:rPr>
              <a:t>gulp build</a:t>
            </a:r>
          </a:p>
          <a:p>
            <a:endParaRPr lang="en-US" dirty="0"/>
          </a:p>
          <a:p>
            <a:r>
              <a:rPr lang="en-US" dirty="0"/>
              <a:t>Generate the bundle &amp; manifests</a:t>
            </a:r>
          </a:p>
          <a:p>
            <a:pPr lvl="1"/>
            <a:r>
              <a:rPr lang="en-US" dirty="0">
                <a:latin typeface="Courier New" panose="02070309020205020404" pitchFamily="49" charset="0"/>
                <a:cs typeface="Courier New" panose="02070309020205020404" pitchFamily="49" charset="0"/>
              </a:rPr>
              <a:t>gulp bundle --ship</a:t>
            </a:r>
          </a:p>
          <a:p>
            <a:endParaRPr lang="en-US" dirty="0"/>
          </a:p>
          <a:p>
            <a:r>
              <a:rPr lang="en-US" dirty="0"/>
              <a:t>Generate the SharePoint package</a:t>
            </a:r>
          </a:p>
          <a:p>
            <a:pPr lvl="1"/>
            <a:r>
              <a:rPr lang="en-US" dirty="0">
                <a:latin typeface="Courier New" panose="02070309020205020404" pitchFamily="49" charset="0"/>
                <a:cs typeface="Courier New" panose="02070309020205020404" pitchFamily="49" charset="0"/>
              </a:rPr>
              <a:t>gulp package-solution –ship</a:t>
            </a:r>
          </a:p>
          <a:p>
            <a:endParaRPr lang="en-US" dirty="0"/>
          </a:p>
          <a:p>
            <a:r>
              <a:rPr lang="en-US" dirty="0"/>
              <a:t>Upload the package (*.</a:t>
            </a:r>
            <a:r>
              <a:rPr lang="en-US" dirty="0" err="1"/>
              <a:t>sppkg</a:t>
            </a:r>
            <a:r>
              <a:rPr lang="en-US" dirty="0"/>
              <a:t>) to the </a:t>
            </a:r>
            <a:br>
              <a:rPr lang="en-US" dirty="0"/>
            </a:br>
            <a:r>
              <a:rPr lang="en-US" dirty="0"/>
              <a:t>app catalog</a:t>
            </a:r>
          </a:p>
          <a:p>
            <a:endParaRPr lang="en-US" dirty="0"/>
          </a:p>
          <a:p>
            <a:r>
              <a:rPr lang="en-US" dirty="0"/>
              <a:t>Install the app from the site collection’s </a:t>
            </a:r>
            <a:br>
              <a:rPr lang="en-US" dirty="0"/>
            </a:br>
            <a:r>
              <a:rPr lang="en-US" b="1" dirty="0"/>
              <a:t>Site Contents </a:t>
            </a:r>
            <a:r>
              <a:rPr lang="en-US" dirty="0"/>
              <a:t>page</a:t>
            </a:r>
          </a:p>
        </p:txBody>
      </p:sp>
      <p:sp>
        <p:nvSpPr>
          <p:cNvPr id="3" name="Title 2">
            <a:extLst>
              <a:ext uri="{FF2B5EF4-FFF2-40B4-BE49-F238E27FC236}">
                <a16:creationId xmlns:a16="http://schemas.microsoft.com/office/drawing/2014/main" id="{70344BF1-1627-234B-A27E-01BD0332DA94}"/>
              </a:ext>
            </a:extLst>
          </p:cNvPr>
          <p:cNvSpPr>
            <a:spLocks noGrp="1"/>
          </p:cNvSpPr>
          <p:nvPr>
            <p:ph type="title"/>
          </p:nvPr>
        </p:nvSpPr>
        <p:spPr>
          <a:xfrm>
            <a:off x="464400" y="633600"/>
            <a:ext cx="11574000" cy="387798"/>
          </a:xfrm>
        </p:spPr>
        <p:txBody>
          <a:bodyPr/>
          <a:lstStyle/>
          <a:p>
            <a:r>
              <a:rPr lang="en-US" dirty="0"/>
              <a:t>Deployment &amp; Installation Steps</a:t>
            </a:r>
          </a:p>
        </p:txBody>
      </p:sp>
      <p:pic>
        <p:nvPicPr>
          <p:cNvPr id="4" name="Picture 3">
            <a:extLst>
              <a:ext uri="{FF2B5EF4-FFF2-40B4-BE49-F238E27FC236}">
                <a16:creationId xmlns:a16="http://schemas.microsoft.com/office/drawing/2014/main" id="{6BB014CD-8437-A94D-B9A7-57A1A1AFC567}"/>
              </a:ext>
            </a:extLst>
          </p:cNvPr>
          <p:cNvPicPr>
            <a:picLocks noChangeAspect="1"/>
          </p:cNvPicPr>
          <p:nvPr/>
        </p:nvPicPr>
        <p:blipFill rotWithShape="1">
          <a:blip r:embed="rId3"/>
          <a:srcRect r="26524"/>
          <a:stretch/>
        </p:blipFill>
        <p:spPr>
          <a:xfrm>
            <a:off x="6504496" y="1349497"/>
            <a:ext cx="5703216" cy="2945003"/>
          </a:xfrm>
          <a:prstGeom prst="rect">
            <a:avLst/>
          </a:prstGeom>
        </p:spPr>
      </p:pic>
      <p:pic>
        <p:nvPicPr>
          <p:cNvPr id="5" name="Picture 4">
            <a:extLst>
              <a:ext uri="{FF2B5EF4-FFF2-40B4-BE49-F238E27FC236}">
                <a16:creationId xmlns:a16="http://schemas.microsoft.com/office/drawing/2014/main" id="{DA829FA3-08AF-464F-9FE3-6F0FFF83D61C}"/>
              </a:ext>
            </a:extLst>
          </p:cNvPr>
          <p:cNvPicPr>
            <a:picLocks noChangeAspect="1"/>
          </p:cNvPicPr>
          <p:nvPr/>
        </p:nvPicPr>
        <p:blipFill>
          <a:blip r:embed="rId4"/>
          <a:stretch>
            <a:fillRect/>
          </a:stretch>
        </p:blipFill>
        <p:spPr>
          <a:xfrm>
            <a:off x="7127335" y="4431147"/>
            <a:ext cx="4108424" cy="2368463"/>
          </a:xfrm>
          <a:prstGeom prst="rect">
            <a:avLst/>
          </a:prstGeom>
        </p:spPr>
      </p:pic>
    </p:spTree>
    <p:extLst>
      <p:ext uri="{BB962C8B-B14F-4D97-AF65-F5344CB8AC3E}">
        <p14:creationId xmlns:p14="http://schemas.microsoft.com/office/powerpoint/2010/main" val="205440315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400" dirty="0"/>
              <a:t>Build, Bundle, Package, Deploy &amp; Install</a:t>
            </a:r>
            <a:br>
              <a:rPr lang="en-US" sz="2400" dirty="0"/>
            </a:br>
            <a:r>
              <a:rPr lang="en-US" sz="2400" dirty="0"/>
              <a:t>a SharePoint Framework Solution</a:t>
            </a:r>
            <a:endParaRPr lang="en-US" dirty="0"/>
          </a:p>
        </p:txBody>
      </p:sp>
      <p:sp>
        <p:nvSpPr>
          <p:cNvPr id="4" name="TextBox 3">
            <a:extLst>
              <a:ext uri="{FF2B5EF4-FFF2-40B4-BE49-F238E27FC236}">
                <a16:creationId xmlns:a16="http://schemas.microsoft.com/office/drawing/2014/main" id="{E1B58DA3-1467-4CF9-9B0C-E1658E3931A1}"/>
              </a:ext>
            </a:extLst>
          </p:cNvPr>
          <p:cNvSpPr txBox="1"/>
          <p:nvPr/>
        </p:nvSpPr>
        <p:spPr>
          <a:xfrm>
            <a:off x="3321121" y="3313684"/>
            <a:ext cx="6642242" cy="369332"/>
          </a:xfrm>
          <a:prstGeom prst="rect">
            <a:avLst/>
          </a:prstGeom>
          <a:noFill/>
        </p:spPr>
        <p:txBody>
          <a:bodyPr wrap="square">
            <a:spAutoFit/>
          </a:bodyPr>
          <a:lstStyle/>
          <a:p>
            <a:r>
              <a:rPr lang="en-US" dirty="0"/>
              <a:t> </a:t>
            </a:r>
          </a:p>
        </p:txBody>
      </p:sp>
    </p:spTree>
    <p:extLst>
      <p:ext uri="{BB962C8B-B14F-4D97-AF65-F5344CB8AC3E}">
        <p14:creationId xmlns:p14="http://schemas.microsoft.com/office/powerpoint/2010/main" val="52845363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36977B-B03C-5942-AC28-551CFBC321D9}"/>
              </a:ext>
            </a:extLst>
          </p:cNvPr>
          <p:cNvSpPr>
            <a:spLocks noGrp="1"/>
          </p:cNvSpPr>
          <p:nvPr>
            <p:ph type="title"/>
          </p:nvPr>
        </p:nvSpPr>
        <p:spPr>
          <a:xfrm>
            <a:off x="464400" y="633600"/>
            <a:ext cx="11574000" cy="387798"/>
          </a:xfrm>
        </p:spPr>
        <p:txBody>
          <a:bodyPr/>
          <a:lstStyle/>
          <a:p>
            <a:r>
              <a:rPr lang="en-US" dirty="0"/>
              <a:t>Microsoft Patterns &amp; Practices (PnP)</a:t>
            </a:r>
          </a:p>
        </p:txBody>
      </p:sp>
      <p:sp>
        <p:nvSpPr>
          <p:cNvPr id="2" name="TextBox 1">
            <a:extLst>
              <a:ext uri="{FF2B5EF4-FFF2-40B4-BE49-F238E27FC236}">
                <a16:creationId xmlns:a16="http://schemas.microsoft.com/office/drawing/2014/main" id="{796D4E92-F930-4C4E-A602-A1D4426BB976}"/>
              </a:ext>
            </a:extLst>
          </p:cNvPr>
          <p:cNvSpPr txBox="1"/>
          <p:nvPr/>
        </p:nvSpPr>
        <p:spPr>
          <a:xfrm>
            <a:off x="3132437" y="5797694"/>
            <a:ext cx="6237926"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rgbClr val="D83B01"/>
                </a:solidFill>
              </a:rPr>
              <a:t>aka.ms/m365pnp</a:t>
            </a:r>
          </a:p>
        </p:txBody>
      </p:sp>
      <p:pic>
        <p:nvPicPr>
          <p:cNvPr id="5" name="Picture 4">
            <a:extLst>
              <a:ext uri="{FF2B5EF4-FFF2-40B4-BE49-F238E27FC236}">
                <a16:creationId xmlns:a16="http://schemas.microsoft.com/office/drawing/2014/main" id="{87537B9A-0D85-46A1-8424-DC63AD92375B}"/>
              </a:ext>
            </a:extLst>
          </p:cNvPr>
          <p:cNvPicPr>
            <a:picLocks noChangeAspect="1"/>
          </p:cNvPicPr>
          <p:nvPr/>
        </p:nvPicPr>
        <p:blipFill>
          <a:blip r:embed="rId3"/>
          <a:stretch>
            <a:fillRect/>
          </a:stretch>
        </p:blipFill>
        <p:spPr>
          <a:xfrm>
            <a:off x="2103436" y="1021398"/>
            <a:ext cx="8229601" cy="4773685"/>
          </a:xfrm>
          <a:prstGeom prst="rect">
            <a:avLst/>
          </a:prstGeom>
        </p:spPr>
      </p:pic>
    </p:spTree>
    <p:extLst>
      <p:ext uri="{BB962C8B-B14F-4D97-AF65-F5344CB8AC3E}">
        <p14:creationId xmlns:p14="http://schemas.microsoft.com/office/powerpoint/2010/main" val="217754400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82168" y="1078696"/>
            <a:ext cx="2199950" cy="4901650"/>
            <a:chOff x="5082168" y="1370796"/>
            <a:chExt cx="2199950" cy="4901650"/>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82168" y="1370796"/>
              <a:ext cx="2199950" cy="4901650"/>
              <a:chOff x="2634257" y="1541408"/>
              <a:chExt cx="2199950" cy="4901650"/>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a:srcRect b="12350"/>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34257" y="5141206"/>
                <a:ext cx="2179903" cy="1301852"/>
              </a:xfrm>
              <a:prstGeom prst="rect">
                <a:avLst/>
              </a:prstGeom>
              <a:noFill/>
            </p:spPr>
            <p:txBody>
              <a:bodyPr wrap="none" lIns="182854" tIns="146283" rIns="182854" bIns="146283"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github.com/</a:t>
                </a:r>
                <a:r>
                  <a:rPr kumimoji="0" lang="en-US" sz="1400" b="0" i="0" u="none" strike="noStrike" kern="1200" cap="none" spc="0" normalizeH="0" baseline="0" noProof="0" err="1">
                    <a:ln>
                      <a:noFill/>
                    </a:ln>
                    <a:solidFill>
                      <a:srgbClr val="E6E6E6">
                        <a:lumMod val="50000"/>
                      </a:srgbClr>
                    </a:solidFill>
                    <a:effectLst/>
                    <a:uLnTx/>
                    <a:uFillTx/>
                    <a:latin typeface="Segoe UI"/>
                    <a:ea typeface="+mn-ea"/>
                    <a:cs typeface="+mn-cs"/>
                  </a:rPr>
                  <a:t>sharepoint</a:t>
                </a:r>
                <a:endPar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github.com/</a:t>
                </a:r>
                <a:r>
                  <a:rPr kumimoji="0" lang="en-US" sz="1400" b="0" i="0" u="none" strike="noStrike" kern="1200" cap="none" spc="0" normalizeH="0" baseline="0" noProof="0" err="1">
                    <a:ln>
                      <a:noFill/>
                    </a:ln>
                    <a:solidFill>
                      <a:srgbClr val="E6E6E6">
                        <a:lumMod val="50000"/>
                      </a:srgbClr>
                    </a:solidFill>
                    <a:effectLst/>
                    <a:uLnTx/>
                    <a:uFillTx/>
                    <a:latin typeface="Segoe UI"/>
                    <a:ea typeface="+mn-ea"/>
                    <a:cs typeface="+mn-cs"/>
                  </a:rPr>
                  <a:t>pnp</a:t>
                </a:r>
                <a:endPar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github.com/</a:t>
                </a:r>
                <a:r>
                  <a:rPr kumimoji="0" lang="en-US" sz="1400" b="0" i="0" u="none" strike="noStrike" kern="1200" cap="none" spc="0" normalizeH="0" baseline="0" noProof="0" err="1">
                    <a:ln>
                      <a:noFill/>
                    </a:ln>
                    <a:solidFill>
                      <a:srgbClr val="E6E6E6">
                        <a:lumMod val="50000"/>
                      </a:srgbClr>
                    </a:solidFill>
                    <a:effectLst/>
                    <a:uLnTx/>
                    <a:uFillTx/>
                    <a:latin typeface="Segoe UI"/>
                    <a:ea typeface="+mn-ea"/>
                    <a:cs typeface="+mn-cs"/>
                  </a:rPr>
                  <a:t>officedev</a:t>
                </a:r>
                <a:endPar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err="1">
                    <a:ln>
                      <a:noFill/>
                    </a:ln>
                    <a:solidFill>
                      <a:srgbClr val="E6E6E6">
                        <a:lumMod val="50000"/>
                      </a:srgbClr>
                    </a:solidFill>
                    <a:effectLst/>
                    <a:uLnTx/>
                    <a:uFillTx/>
                    <a:latin typeface="Segoe UI"/>
                    <a:ea typeface="+mn-ea"/>
                    <a:cs typeface="+mn-cs"/>
                  </a:rPr>
                  <a:t>github</a:t>
                </a: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a:t>
                </a:r>
                <a:r>
                  <a:rPr kumimoji="0" lang="en-US" sz="1400" b="0" i="0" u="none" strike="noStrike" kern="1200" cap="none" spc="0" normalizeH="0" baseline="0" noProof="0" err="1">
                    <a:ln>
                      <a:noFill/>
                    </a:ln>
                    <a:solidFill>
                      <a:srgbClr val="E6E6E6">
                        <a:lumMod val="50000"/>
                      </a:srgbClr>
                    </a:solidFill>
                    <a:effectLst/>
                    <a:uLnTx/>
                    <a:uFillTx/>
                    <a:latin typeface="Segoe UI"/>
                    <a:ea typeface="+mn-ea"/>
                    <a:cs typeface="+mn-cs"/>
                  </a:rPr>
                  <a:t>microsoftgraph</a:t>
                </a:r>
                <a:endPar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a:stretch>
                <a:fillRect/>
              </a:stretch>
            </p:blipFill>
            <p:spPr>
              <a:xfrm>
                <a:off x="3424235" y="3475354"/>
                <a:ext cx="1409972" cy="1550184"/>
              </a:xfrm>
              <a:prstGeom prst="rect">
                <a:avLst/>
              </a:prstGeom>
              <a:ln>
                <a:solidFill>
                  <a:schemeClr val="bg1">
                    <a:lumMod val="75000"/>
                  </a:schemeClr>
                </a:solidFill>
              </a:ln>
            </p:spPr>
          </p:pic>
        </p:grpSp>
      </p:grpSp>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17606" cy="4892052"/>
            <a:chOff x="7354308" y="1471029"/>
            <a:chExt cx="2617606" cy="4892052"/>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597456" y="5061229"/>
              <a:ext cx="2208051" cy="1301852"/>
            </a:xfrm>
            <a:prstGeom prst="rect">
              <a:avLst/>
            </a:prstGeom>
            <a:noFill/>
          </p:spPr>
          <p:txBody>
            <a:bodyPr wrap="none" lIns="182854" tIns="146283" rIns="182854" bIns="146283"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a</a:t>
              </a: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k</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a.ms/</a:t>
              </a:r>
              <a:r>
                <a:rPr kumimoji="0" lang="en-FI" sz="1400" b="0" i="0" u="none" strike="noStrike" kern="1200" cap="none" spc="0" normalizeH="0" baseline="0" noProof="0" err="1">
                  <a:ln>
                    <a:noFill/>
                  </a:ln>
                  <a:solidFill>
                    <a:srgbClr val="E6E6E6">
                      <a:lumMod val="50000"/>
                    </a:srgbClr>
                  </a:solidFill>
                  <a:effectLst/>
                  <a:uLnTx/>
                  <a:uFillTx/>
                  <a:latin typeface="Segoe UI"/>
                  <a:ea typeface="+mn-ea"/>
                  <a:cs typeface="+mn-cs"/>
                </a:rPr>
                <a:t>spfx</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-webparts</a:t>
              </a:r>
              <a:endPar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a</a:t>
              </a: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k</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a.ms/</a:t>
              </a:r>
              <a:r>
                <a:rPr kumimoji="0" lang="en-FI" sz="1400" b="0" i="0" u="none" strike="noStrike" kern="1200" cap="none" spc="0" normalizeH="0" baseline="0" noProof="0" err="1">
                  <a:ln>
                    <a:noFill/>
                  </a:ln>
                  <a:solidFill>
                    <a:srgbClr val="E6E6E6">
                      <a:lumMod val="50000"/>
                    </a:srgbClr>
                  </a:solidFill>
                  <a:effectLst/>
                  <a:uLnTx/>
                  <a:uFillTx/>
                  <a:latin typeface="Segoe UI"/>
                  <a:ea typeface="+mn-ea"/>
                  <a:cs typeface="+mn-cs"/>
                </a:rPr>
                <a:t>spfx</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a:t>
              </a: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e</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x</a:t>
              </a: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t</a:t>
              </a:r>
              <a:r>
                <a:rPr kumimoji="0" lang="en-FI" sz="1400" b="0" i="0" u="none" strike="noStrike" kern="1200" cap="none" spc="0" normalizeH="0" baseline="0" noProof="0" err="1">
                  <a:ln>
                    <a:noFill/>
                  </a:ln>
                  <a:solidFill>
                    <a:srgbClr val="E6E6E6">
                      <a:lumMod val="50000"/>
                    </a:srgbClr>
                  </a:solidFill>
                  <a:effectLst/>
                  <a:uLnTx/>
                  <a:uFillTx/>
                  <a:latin typeface="Segoe UI"/>
                  <a:ea typeface="+mn-ea"/>
                  <a:cs typeface="+mn-cs"/>
                </a:rPr>
                <a:t>ensions</a:t>
              </a:r>
              <a:endPar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aka.ms/list-formatting</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aka.ms/teams-samples</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5"/>
            <a:stretch>
              <a:fillRect/>
            </a:stretch>
          </p:blipFill>
          <p:spPr>
            <a:xfrm>
              <a:off x="7586101" y="2443381"/>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6"/>
            <a:stretch>
              <a:fillRect/>
            </a:stretch>
          </p:blipFill>
          <p:spPr>
            <a:xfrm>
              <a:off x="8333920" y="2999046"/>
              <a:ext cx="1465782" cy="1531890"/>
            </a:xfrm>
            <a:prstGeom prst="rect">
              <a:avLst/>
            </a:prstGeom>
            <a:ln>
              <a:solidFill>
                <a:schemeClr val="tx1">
                  <a:lumMod val="10000"/>
                  <a:lumOff val="90000"/>
                </a:schemeClr>
              </a:solidFill>
            </a:ln>
          </p:spPr>
        </p:pic>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E6E6E6">
                    <a:lumMod val="50000"/>
                  </a:srgbClr>
                </a:solidFill>
                <a:effectLst/>
                <a:uLnTx/>
                <a:uFillTx/>
                <a:latin typeface="Segoe UI Light" panose="020B0502040204020203" pitchFamily="34" charset="0"/>
                <a:ea typeface="+mn-ea"/>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143377" y="1092789"/>
            <a:ext cx="2108487" cy="4075027"/>
            <a:chOff x="10152564" y="1471029"/>
            <a:chExt cx="2108487"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Open 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338486" y="5056734"/>
              <a:ext cx="1736641" cy="489322"/>
            </a:xfrm>
            <a:prstGeom prst="rect">
              <a:avLst/>
            </a:prstGeom>
            <a:noFill/>
          </p:spPr>
          <p:txBody>
            <a:bodyPr wrap="none" lIns="182854" tIns="146283" rIns="182854" bIns="146283"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aka.ms/m365pnp</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7"/>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3" name="Group 22">
            <a:extLst>
              <a:ext uri="{FF2B5EF4-FFF2-40B4-BE49-F238E27FC236}">
                <a16:creationId xmlns:a16="http://schemas.microsoft.com/office/drawing/2014/main" id="{82EAFF95-4884-4E86-B718-B59B2516FA19}"/>
              </a:ext>
            </a:extLst>
          </p:cNvPr>
          <p:cNvGrpSpPr/>
          <p:nvPr/>
        </p:nvGrpSpPr>
        <p:grpSpPr>
          <a:xfrm>
            <a:off x="-44675" y="1092789"/>
            <a:ext cx="2383805" cy="4075027"/>
            <a:chOff x="-44675" y="1384889"/>
            <a:chExt cx="2383805" cy="407502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675" y="1384889"/>
              <a:ext cx="2383805" cy="4075027"/>
              <a:chOff x="-42709" y="1313047"/>
              <a:chExt cx="2383805" cy="4075027"/>
            </a:xfrm>
          </p:grpSpPr>
          <p:sp>
            <p:nvSpPr>
              <p:cNvPr id="32" name="TextBox 31">
                <a:extLst>
                  <a:ext uri="{FF2B5EF4-FFF2-40B4-BE49-F238E27FC236}">
                    <a16:creationId xmlns:a16="http://schemas.microsoft.com/office/drawing/2014/main" id="{EAC6E6C4-9BF7-460C-8331-B8665C25C17C}"/>
                  </a:ext>
                </a:extLst>
              </p:cNvPr>
              <p:cNvSpPr txBox="1"/>
              <p:nvPr/>
            </p:nvSpPr>
            <p:spPr>
              <a:xfrm>
                <a:off x="34765" y="1313047"/>
                <a:ext cx="2287777" cy="738621"/>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FI"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Microsoft 365 </a:t>
                </a: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09" y="4898752"/>
                <a:ext cx="2383805" cy="489322"/>
              </a:xfrm>
              <a:prstGeom prst="rect">
                <a:avLst/>
              </a:prstGeom>
              <a:noFill/>
            </p:spPr>
            <p:txBody>
              <a:bodyPr wrap="none" lIns="182854" tIns="146283" rIns="182854" bIns="146283"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aka.ms/m</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365</a:t>
                </a:r>
                <a:r>
                  <a:rPr kumimoji="0" lang="en-US" sz="1400" b="0" i="0" u="none" strike="noStrike" kern="1200" cap="none" spc="0" normalizeH="0" baseline="0" noProof="0" err="1">
                    <a:ln>
                      <a:noFill/>
                    </a:ln>
                    <a:solidFill>
                      <a:srgbClr val="E6E6E6">
                        <a:lumMod val="50000"/>
                      </a:srgbClr>
                    </a:solidFill>
                    <a:effectLst/>
                    <a:uLnTx/>
                    <a:uFillTx/>
                    <a:latin typeface="Segoe UI"/>
                    <a:ea typeface="+mn-ea"/>
                    <a:cs typeface="+mn-cs"/>
                  </a:rPr>
                  <a:t>devyoutube</a:t>
                </a:r>
                <a:endPar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endParaRPr>
              </a:p>
            </p:txBody>
          </p:sp>
        </p:grpSp>
        <p:pic>
          <p:nvPicPr>
            <p:cNvPr id="18" name="Picture 17">
              <a:extLst>
                <a:ext uri="{FF2B5EF4-FFF2-40B4-BE49-F238E27FC236}">
                  <a16:creationId xmlns:a16="http://schemas.microsoft.com/office/drawing/2014/main" id="{3F2F941C-ABCA-4E61-8510-D33323F072DC}"/>
                </a:ext>
              </a:extLst>
            </p:cNvPr>
            <p:cNvPicPr>
              <a:picLocks noChangeAspect="1"/>
            </p:cNvPicPr>
            <p:nvPr/>
          </p:nvPicPr>
          <p:blipFill>
            <a:blip r:embed="rId8"/>
            <a:stretch>
              <a:fillRect/>
            </a:stretch>
          </p:blipFill>
          <p:spPr>
            <a:xfrm>
              <a:off x="265276" y="2586170"/>
              <a:ext cx="1810000" cy="2384424"/>
            </a:xfrm>
            <a:prstGeom prst="rect">
              <a:avLst/>
            </a:prstGeom>
          </p:spPr>
        </p:pic>
      </p:grpSp>
      <p:grpSp>
        <p:nvGrpSpPr>
          <p:cNvPr id="26" name="Group 25">
            <a:extLst>
              <a:ext uri="{FF2B5EF4-FFF2-40B4-BE49-F238E27FC236}">
                <a16:creationId xmlns:a16="http://schemas.microsoft.com/office/drawing/2014/main" id="{4D87FD2C-AA8F-4612-BC07-1CC1EA73CC15}"/>
              </a:ext>
            </a:extLst>
          </p:cNvPr>
          <p:cNvGrpSpPr/>
          <p:nvPr/>
        </p:nvGrpSpPr>
        <p:grpSpPr>
          <a:xfrm>
            <a:off x="2559016" y="1092789"/>
            <a:ext cx="2511744" cy="4075027"/>
            <a:chOff x="2559016" y="1384889"/>
            <a:chExt cx="2511744" cy="407502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9016" y="1384889"/>
              <a:ext cx="2511744" cy="4075027"/>
              <a:chOff x="-11677" y="1313047"/>
              <a:chExt cx="2511744" cy="407502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465302" cy="1064864"/>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FI"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Microsoft 365 &amp; </a:t>
                </a:r>
                <a:br>
                  <a:rPr kumimoji="0" lang="en-FI"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SharePoint </a:t>
                </a:r>
                <a:r>
                  <a:rPr kumimoji="0" lang="en-FI"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c</a:t>
                </a: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o</a:t>
                </a:r>
                <a:r>
                  <a:rPr kumimoji="0" lang="en-FI"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m</a:t>
                </a: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m</a:t>
                </a:r>
                <a:r>
                  <a:rPr kumimoji="0" lang="en-FI"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u</a:t>
                </a: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n</a:t>
                </a:r>
                <a:r>
                  <a:rPr kumimoji="0" lang="en-FI"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a:t>
                </a: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t</a:t>
                </a:r>
                <a:r>
                  <a:rPr kumimoji="0" lang="en-FI"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y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FI"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t>
                </a: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P</a:t>
                </a:r>
                <a:r>
                  <a:rPr kumimoji="0" lang="en-FI"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n</a:t>
                </a:r>
                <a:r>
                  <a:rPr kumimoji="0" lang="en-US" sz="16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P)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1677" y="4898752"/>
                <a:ext cx="2321738" cy="489322"/>
              </a:xfrm>
              <a:prstGeom prst="rect">
                <a:avLst/>
              </a:prstGeom>
              <a:noFill/>
            </p:spPr>
            <p:txBody>
              <a:bodyPr wrap="none" lIns="182854" tIns="146283" rIns="182854" bIns="146283"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aka.ms/</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m365</a:t>
                </a: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p</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n</a:t>
                </a: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p</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a:t>
                </a: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v</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i</a:t>
                </a: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d</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e</a:t>
                </a:r>
                <a:r>
                  <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rPr>
                  <a:t>o</a:t>
                </a:r>
                <a:r>
                  <a:rPr kumimoji="0" lang="en-FI" sz="1400" b="0" i="0" u="none" strike="noStrike" kern="1200" cap="none" spc="0" normalizeH="0" baseline="0" noProof="0">
                    <a:ln>
                      <a:noFill/>
                    </a:ln>
                    <a:solidFill>
                      <a:srgbClr val="E6E6E6">
                        <a:lumMod val="50000"/>
                      </a:srgbClr>
                    </a:solidFill>
                    <a:effectLst/>
                    <a:uLnTx/>
                    <a:uFillTx/>
                    <a:latin typeface="Segoe UI"/>
                    <a:ea typeface="+mn-ea"/>
                    <a:cs typeface="+mn-cs"/>
                  </a:rPr>
                  <a:t>s</a:t>
                </a:r>
                <a:endParaRPr kumimoji="0" lang="en-US" sz="1400" b="0" i="0" u="none" strike="noStrike" kern="1200" cap="none" spc="0" normalizeH="0" baseline="0" noProof="0">
                  <a:ln>
                    <a:noFill/>
                  </a:ln>
                  <a:solidFill>
                    <a:srgbClr val="E6E6E6">
                      <a:lumMod val="50000"/>
                    </a:srgbClr>
                  </a:solidFill>
                  <a:effectLst/>
                  <a:uLnTx/>
                  <a:uFillTx/>
                  <a:latin typeface="Segoe UI"/>
                  <a:ea typeface="+mn-ea"/>
                  <a:cs typeface="+mn-cs"/>
                </a:endParaRPr>
              </a:p>
            </p:txBody>
          </p:sp>
        </p:grpSp>
        <p:pic>
          <p:nvPicPr>
            <p:cNvPr id="24" name="Picture 23">
              <a:extLst>
                <a:ext uri="{FF2B5EF4-FFF2-40B4-BE49-F238E27FC236}">
                  <a16:creationId xmlns:a16="http://schemas.microsoft.com/office/drawing/2014/main" id="{AC445346-7022-44B3-A416-04671BF2421E}"/>
                </a:ext>
              </a:extLst>
            </p:cNvPr>
            <p:cNvPicPr>
              <a:picLocks noChangeAspect="1"/>
            </p:cNvPicPr>
            <p:nvPr/>
          </p:nvPicPr>
          <p:blipFill>
            <a:blip r:embed="rId9"/>
            <a:stretch>
              <a:fillRect/>
            </a:stretch>
          </p:blipFill>
          <p:spPr>
            <a:xfrm>
              <a:off x="2730208" y="2595511"/>
              <a:ext cx="1997662" cy="2283439"/>
            </a:xfrm>
            <a:prstGeom prst="rect">
              <a:avLst/>
            </a:prstGeom>
            <a:ln>
              <a:solidFill>
                <a:schemeClr val="tx1">
                  <a:lumMod val="10000"/>
                  <a:lumOff val="90000"/>
                </a:schemeClr>
              </a:solidFill>
            </a:ln>
          </p:spPr>
        </p:pic>
      </p:grpSp>
      <p:sp>
        <p:nvSpPr>
          <p:cNvPr id="2" name="TextBox 1">
            <a:extLst>
              <a:ext uri="{FF2B5EF4-FFF2-40B4-BE49-F238E27FC236}">
                <a16:creationId xmlns:a16="http://schemas.microsoft.com/office/drawing/2014/main" id="{15C1778D-B794-47FE-B5E7-0A167D30FB2F}"/>
              </a:ext>
            </a:extLst>
          </p:cNvPr>
          <p:cNvSpPr txBox="1"/>
          <p:nvPr/>
        </p:nvSpPr>
        <p:spPr>
          <a:xfrm>
            <a:off x="3795049" y="6069383"/>
            <a:ext cx="4846403" cy="489322"/>
          </a:xfrm>
          <a:prstGeom prst="rect">
            <a:avLst/>
          </a:prstGeom>
          <a:noFill/>
        </p:spPr>
        <p:txBody>
          <a:bodyPr wrap="none" lIns="182854" tIns="146283" rIns="182854" bIns="146283"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E6E6E6">
                    <a:lumMod val="50000"/>
                  </a:srgbClr>
                </a:solidFill>
                <a:effectLst/>
                <a:uLnTx/>
                <a:uFillTx/>
                <a:latin typeface="Segoe UI Light" panose="020B0502040204020203" pitchFamily="34" charset="0"/>
                <a:ea typeface="+mn-ea"/>
                <a:cs typeface="Segoe UI Light" panose="020B0502040204020203" pitchFamily="34" charset="0"/>
              </a:rPr>
              <a:t>SharePoint Framework documentation – https://aka.ms/spfx</a:t>
            </a:r>
          </a:p>
        </p:txBody>
      </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entr" presetSubtype="0" fill="hold" nodeType="withEffect">
                                  <p:stCondLst>
                                    <p:cond delay="10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anim calcmode="lin" valueType="num">
                                      <p:cBhvr>
                                        <p:cTn id="16" dur="1000" fill="hold"/>
                                        <p:tgtEl>
                                          <p:spTgt spid="26"/>
                                        </p:tgtEl>
                                        <p:attrNameLst>
                                          <p:attrName>ppt_x</p:attrName>
                                        </p:attrNameLst>
                                      </p:cBhvr>
                                      <p:tavLst>
                                        <p:tav tm="0">
                                          <p:val>
                                            <p:strVal val="#ppt_x"/>
                                          </p:val>
                                        </p:tav>
                                        <p:tav tm="100000">
                                          <p:val>
                                            <p:strVal val="#ppt_x"/>
                                          </p:val>
                                        </p:tav>
                                      </p:tavLst>
                                    </p:anim>
                                    <p:anim calcmode="lin" valueType="num">
                                      <p:cBhvr>
                                        <p:cTn id="17" dur="1000" fill="hold"/>
                                        <p:tgtEl>
                                          <p:spTgt spid="26"/>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entr" presetSubtype="0" fill="hold" nodeType="withEffect">
                                  <p:stCondLst>
                                    <p:cond delay="1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entr" presetSubtype="0" fill="hold" nodeType="withEffect">
                                  <p:stCondLst>
                                    <p:cond delay="20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anim calcmode="lin" valueType="num">
                                      <p:cBhvr>
                                        <p:cTn id="32" dur="1000" fill="hold"/>
                                        <p:tgtEl>
                                          <p:spTgt spid="38"/>
                                        </p:tgtEl>
                                        <p:attrNameLst>
                                          <p:attrName>ppt_x</p:attrName>
                                        </p:attrNameLst>
                                      </p:cBhvr>
                                      <p:tavLst>
                                        <p:tav tm="0">
                                          <p:val>
                                            <p:strVal val="#ppt_x"/>
                                          </p:val>
                                        </p:tav>
                                        <p:tav tm="100000">
                                          <p:val>
                                            <p:strVal val="#ppt_x"/>
                                          </p:val>
                                        </p:tav>
                                      </p:tavLst>
                                    </p:anim>
                                    <p:anim calcmode="lin" valueType="num">
                                      <p:cBhvr>
                                        <p:cTn id="33" dur="1000" fill="hold"/>
                                        <p:tgtEl>
                                          <p:spTgt spid="38"/>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2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entr" presetSubtype="0" fill="hold" nodeType="withEffect">
                                  <p:stCondLst>
                                    <p:cond delay="25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4614862" cy="917575"/>
          </a:xfrm>
        </p:spPr>
        <p:txBody>
          <a:bodyPr/>
          <a:lstStyle/>
          <a:p>
            <a:r>
              <a:rPr lang="en-US" sz="2800" dirty="0"/>
              <a:t>Introducing the </a:t>
            </a:r>
            <a:br>
              <a:rPr lang="en-US" sz="2800" dirty="0"/>
            </a:br>
            <a:r>
              <a:rPr lang="en-US" sz="2800" dirty="0"/>
              <a:t>SharePoint Framework (SPFx)</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What is the SharePoint Framework and how did we get here?</a:t>
            </a:r>
          </a:p>
          <a:p>
            <a:pPr>
              <a:spcBef>
                <a:spcPts val="1200"/>
              </a:spcBef>
            </a:pPr>
            <a:r>
              <a:rPr lang="en-US" sz="2000" dirty="0"/>
              <a:t>Configuring your Office 365 tenant for SPFx development</a:t>
            </a:r>
          </a:p>
          <a:p>
            <a:pPr>
              <a:spcBef>
                <a:spcPts val="1200"/>
              </a:spcBef>
            </a:pPr>
            <a:r>
              <a:rPr lang="en-US" sz="2000" dirty="0"/>
              <a:t>Configuring your local SPFx development environment</a:t>
            </a:r>
          </a:p>
          <a:p>
            <a:pPr>
              <a:spcBef>
                <a:spcPts val="1200"/>
              </a:spcBef>
            </a:pPr>
            <a:r>
              <a:rPr lang="en-US" sz="2000" dirty="0"/>
              <a:t>Build your first SPFx Hello World webpart</a:t>
            </a:r>
          </a:p>
          <a:p>
            <a:pPr>
              <a:spcBef>
                <a:spcPts val="1200"/>
              </a:spcBef>
            </a:pPr>
            <a:r>
              <a:rPr lang="en-US" sz="2000" dirty="0"/>
              <a:t>Deploying your solution</a:t>
            </a:r>
          </a:p>
        </p:txBody>
      </p:sp>
    </p:spTree>
    <p:extLst>
      <p:ext uri="{BB962C8B-B14F-4D97-AF65-F5344CB8AC3E}">
        <p14:creationId xmlns:p14="http://schemas.microsoft.com/office/powerpoint/2010/main" val="600909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EF368-ACF1-4222-B37F-6F4916F339D7}"/>
              </a:ext>
            </a:extLst>
          </p:cNvPr>
          <p:cNvPicPr>
            <a:picLocks noChangeAspect="1"/>
          </p:cNvPicPr>
          <p:nvPr/>
        </p:nvPicPr>
        <p:blipFill>
          <a:blip r:embed="rId2"/>
          <a:stretch>
            <a:fillRect/>
          </a:stretch>
        </p:blipFill>
        <p:spPr>
          <a:xfrm>
            <a:off x="1602" y="0"/>
            <a:ext cx="12433271" cy="6994525"/>
          </a:xfrm>
          <a:prstGeom prst="rect">
            <a:avLst/>
          </a:prstGeom>
        </p:spPr>
      </p:pic>
      <p:pic>
        <p:nvPicPr>
          <p:cNvPr id="9" name="Picture 8">
            <a:extLst>
              <a:ext uri="{FF2B5EF4-FFF2-40B4-BE49-F238E27FC236}">
                <a16:creationId xmlns:a16="http://schemas.microsoft.com/office/drawing/2014/main" id="{359658B0-ABDC-4769-82F5-8A4F4BA3A009}"/>
              </a:ext>
            </a:extLst>
          </p:cNvPr>
          <p:cNvPicPr>
            <a:picLocks noChangeAspect="1"/>
          </p:cNvPicPr>
          <p:nvPr/>
        </p:nvPicPr>
        <p:blipFill>
          <a:blip r:embed="rId3"/>
          <a:stretch>
            <a:fillRect/>
          </a:stretch>
        </p:blipFill>
        <p:spPr>
          <a:xfrm>
            <a:off x="2438400" y="1311651"/>
            <a:ext cx="3933826" cy="372678"/>
          </a:xfrm>
          <a:prstGeom prst="rect">
            <a:avLst/>
          </a:prstGeom>
          <a:ln w="60325">
            <a:solidFill>
              <a:schemeClr val="accent3"/>
            </a:solidFill>
          </a:ln>
        </p:spPr>
      </p:pic>
    </p:spTree>
    <p:extLst>
      <p:ext uri="{BB962C8B-B14F-4D97-AF65-F5344CB8AC3E}">
        <p14:creationId xmlns:p14="http://schemas.microsoft.com/office/powerpoint/2010/main" val="2775539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F2398F-5F8F-D744-94A0-E4BF1AB71E13}"/>
              </a:ext>
            </a:extLst>
          </p:cNvPr>
          <p:cNvSpPr>
            <a:spLocks noGrp="1"/>
          </p:cNvSpPr>
          <p:nvPr>
            <p:ph type="body" sz="quarter" idx="10"/>
          </p:nvPr>
        </p:nvSpPr>
        <p:spPr>
          <a:xfrm>
            <a:off x="464400" y="1212850"/>
            <a:ext cx="11574000" cy="5636543"/>
          </a:xfrm>
        </p:spPr>
        <p:txBody>
          <a:bodyPr/>
          <a:lstStyle/>
          <a:p>
            <a:pPr>
              <a:lnSpc>
                <a:spcPct val="150000"/>
              </a:lnSpc>
              <a:buFont typeface="Arial" panose="020B0604020202020204" pitchFamily="34" charset="0"/>
              <a:buChar char="•"/>
            </a:pPr>
            <a:r>
              <a:rPr lang="en-US" sz="2000" spc="-150" dirty="0">
                <a:ln w="3175">
                  <a:noFill/>
                </a:ln>
                <a:solidFill>
                  <a:srgbClr val="2F2F2F"/>
                </a:solidFill>
                <a:cs typeface="Segoe UI" pitchFamily="34" charset="0"/>
              </a:rPr>
              <a:t>Tues@8:30, Don Kirkham, </a:t>
            </a:r>
            <a:r>
              <a:rPr lang="en-US" sz="2000" spc="-150" dirty="0">
                <a:ln w="3175">
                  <a:noFill/>
                </a:ln>
                <a:solidFill>
                  <a:srgbClr val="D83B01"/>
                </a:solidFill>
                <a:cs typeface="Segoe UI" pitchFamily="34" charset="0"/>
              </a:rPr>
              <a:t>INTRODUCING THE SHAREPOINT FRAMEWORK</a:t>
            </a:r>
          </a:p>
          <a:p>
            <a:pPr>
              <a:lnSpc>
                <a:spcPct val="150000"/>
              </a:lnSpc>
              <a:buFont typeface="Arial" panose="020B0604020202020204" pitchFamily="34" charset="0"/>
              <a:buChar char="•"/>
            </a:pPr>
            <a:r>
              <a:rPr lang="en-US" sz="2000" spc="-150" dirty="0">
                <a:ln w="3175">
                  <a:noFill/>
                </a:ln>
                <a:solidFill>
                  <a:srgbClr val="2F2F2F"/>
                </a:solidFill>
                <a:cs typeface="Segoe UI" pitchFamily="34" charset="0"/>
              </a:rPr>
              <a:t>Tues@11:00, Cindy </a:t>
            </a:r>
            <a:r>
              <a:rPr lang="en-US" sz="2000" spc="-150" dirty="0" err="1">
                <a:ln w="3175">
                  <a:noFill/>
                </a:ln>
                <a:solidFill>
                  <a:srgbClr val="2F2F2F"/>
                </a:solidFill>
                <a:cs typeface="Segoe UI" pitchFamily="34" charset="0"/>
              </a:rPr>
              <a:t>Bennight</a:t>
            </a:r>
            <a:r>
              <a:rPr lang="en-US" sz="2000" spc="-150" dirty="0">
                <a:ln w="3175">
                  <a:noFill/>
                </a:ln>
                <a:solidFill>
                  <a:srgbClr val="2F2F2F"/>
                </a:solidFill>
                <a:cs typeface="Segoe UI" pitchFamily="34" charset="0"/>
              </a:rPr>
              <a:t>, </a:t>
            </a:r>
            <a:r>
              <a:rPr lang="en-US" sz="2000" spc="-150" dirty="0">
                <a:ln w="3175">
                  <a:noFill/>
                </a:ln>
                <a:solidFill>
                  <a:srgbClr val="D83B01"/>
                </a:solidFill>
                <a:cs typeface="Segoe UI" pitchFamily="34" charset="0"/>
              </a:rPr>
              <a:t>CREATE YOUR FIRST SPFX REACT WEB PART</a:t>
            </a:r>
          </a:p>
          <a:p>
            <a:pPr>
              <a:lnSpc>
                <a:spcPct val="150000"/>
              </a:lnSpc>
              <a:buFont typeface="Arial" panose="020B0604020202020204" pitchFamily="34" charset="0"/>
              <a:buChar char="•"/>
            </a:pPr>
            <a:r>
              <a:rPr lang="en-US" sz="2000" spc="-150" dirty="0">
                <a:ln w="3175">
                  <a:noFill/>
                </a:ln>
                <a:solidFill>
                  <a:srgbClr val="2F2F2F"/>
                </a:solidFill>
                <a:cs typeface="Segoe UI" pitchFamily="34" charset="0"/>
              </a:rPr>
              <a:t>Tues@1:30 (Online), Rob Windsor, </a:t>
            </a:r>
            <a:r>
              <a:rPr lang="en-US" sz="2000" spc="-150" dirty="0">
                <a:ln w="3175">
                  <a:noFill/>
                </a:ln>
                <a:solidFill>
                  <a:srgbClr val="D83B01"/>
                </a:solidFill>
                <a:cs typeface="Segoe UI" pitchFamily="34" charset="0"/>
              </a:rPr>
              <a:t>BUILDING YOUR FIRST APPS WITH THE MICROSOFT GRAPH</a:t>
            </a:r>
          </a:p>
          <a:p>
            <a:pPr>
              <a:lnSpc>
                <a:spcPct val="150000"/>
              </a:lnSpc>
              <a:buFont typeface="Arial" panose="020B0604020202020204" pitchFamily="34" charset="0"/>
              <a:buChar char="•"/>
            </a:pPr>
            <a:r>
              <a:rPr lang="en-US" sz="2000" spc="-150" dirty="0">
                <a:ln w="3175">
                  <a:noFill/>
                </a:ln>
                <a:solidFill>
                  <a:srgbClr val="2F2F2F"/>
                </a:solidFill>
                <a:cs typeface="Segoe UI" pitchFamily="34" charset="0"/>
              </a:rPr>
              <a:t>Tues@1:30, Eric Shupps, </a:t>
            </a:r>
            <a:r>
              <a:rPr lang="en-US" sz="2000" spc="-150" dirty="0">
                <a:ln w="3175">
                  <a:noFill/>
                </a:ln>
                <a:solidFill>
                  <a:srgbClr val="D83B01"/>
                </a:solidFill>
                <a:cs typeface="Segoe UI" pitchFamily="34" charset="0"/>
              </a:rPr>
              <a:t>DEVELOPING SHAREPOINT FRAMEWORK SOLUTIONS FOR THE ENTERPRISE</a:t>
            </a:r>
          </a:p>
          <a:p>
            <a:pPr>
              <a:lnSpc>
                <a:spcPct val="150000"/>
              </a:lnSpc>
              <a:buFont typeface="Arial" panose="020B0604020202020204" pitchFamily="34" charset="0"/>
              <a:buChar char="•"/>
            </a:pPr>
            <a:r>
              <a:rPr lang="en-US" sz="2000" spc="-150" dirty="0">
                <a:ln w="3175">
                  <a:noFill/>
                </a:ln>
                <a:solidFill>
                  <a:srgbClr val="2F2F2F"/>
                </a:solidFill>
                <a:cs typeface="Segoe UI" pitchFamily="34" charset="0"/>
              </a:rPr>
              <a:t>Tues@2:50, Alex </a:t>
            </a:r>
            <a:r>
              <a:rPr lang="en-US" sz="2000" spc="-150" dirty="0" err="1">
                <a:ln w="3175">
                  <a:noFill/>
                </a:ln>
                <a:solidFill>
                  <a:srgbClr val="2F2F2F"/>
                </a:solidFill>
                <a:cs typeface="Segoe UI" pitchFamily="34" charset="0"/>
              </a:rPr>
              <a:t>Terentiev</a:t>
            </a:r>
            <a:r>
              <a:rPr lang="en-US" sz="2000" spc="-150" dirty="0">
                <a:ln w="3175">
                  <a:noFill/>
                </a:ln>
                <a:solidFill>
                  <a:srgbClr val="2F2F2F"/>
                </a:solidFill>
                <a:cs typeface="Segoe UI" pitchFamily="34" charset="0"/>
              </a:rPr>
              <a:t>, </a:t>
            </a:r>
            <a:r>
              <a:rPr lang="en-US" sz="2000" spc="-150" dirty="0">
                <a:ln w="3175">
                  <a:noFill/>
                </a:ln>
                <a:solidFill>
                  <a:srgbClr val="D83B01"/>
                </a:solidFill>
                <a:cs typeface="Segoe UI" pitchFamily="34" charset="0"/>
              </a:rPr>
              <a:t>DEVELOPING REACT TEMPLATES USING SHAREPOINT FRAMEWORK LIBRARY COMPONENTS</a:t>
            </a:r>
          </a:p>
          <a:p>
            <a:pPr>
              <a:lnSpc>
                <a:spcPct val="150000"/>
              </a:lnSpc>
              <a:buFont typeface="Arial" panose="020B0604020202020204" pitchFamily="34" charset="0"/>
              <a:buChar char="•"/>
            </a:pPr>
            <a:r>
              <a:rPr lang="en-US" sz="2000" spc="-150" dirty="0">
                <a:ln w="3175">
                  <a:noFill/>
                </a:ln>
                <a:solidFill>
                  <a:srgbClr val="2F2F2F"/>
                </a:solidFill>
                <a:cs typeface="Segoe UI" pitchFamily="34" charset="0"/>
              </a:rPr>
              <a:t>Wed@8:30, Eric Shupps, </a:t>
            </a:r>
            <a:r>
              <a:rPr lang="en-US" sz="2000" spc="-150" dirty="0">
                <a:ln w="3175">
                  <a:noFill/>
                </a:ln>
                <a:solidFill>
                  <a:srgbClr val="D83B01"/>
                </a:solidFill>
                <a:cs typeface="Segoe UI" pitchFamily="34" charset="0"/>
              </a:rPr>
              <a:t>A BEGINNERS GUIDE TO CREATING CUSTOM CONNECTORS FOR POWER APPS AND POWER AUTOMATE</a:t>
            </a:r>
          </a:p>
          <a:p>
            <a:pPr>
              <a:lnSpc>
                <a:spcPct val="150000"/>
              </a:lnSpc>
              <a:buFont typeface="Arial" panose="020B0604020202020204" pitchFamily="34" charset="0"/>
              <a:buChar char="•"/>
            </a:pPr>
            <a:r>
              <a:rPr lang="en-US" sz="2000" spc="-150" dirty="0">
                <a:ln w="3175">
                  <a:noFill/>
                </a:ln>
                <a:solidFill>
                  <a:srgbClr val="2F2F2F"/>
                </a:solidFill>
                <a:cs typeface="Segoe UI" pitchFamily="34" charset="0"/>
              </a:rPr>
              <a:t>Wed@9:45, Don Kirkham, </a:t>
            </a:r>
            <a:r>
              <a:rPr lang="en-US" sz="2000" spc="-150" dirty="0">
                <a:ln w="3175">
                  <a:noFill/>
                </a:ln>
                <a:solidFill>
                  <a:srgbClr val="D83B01"/>
                </a:solidFill>
                <a:cs typeface="Segoe UI" pitchFamily="34" charset="0"/>
              </a:rPr>
              <a:t>AUGMENTING MICROSOFT 365 DEVELOPMENT USING VISUAL STUDIO CODESPACES</a:t>
            </a:r>
          </a:p>
          <a:p>
            <a:pPr>
              <a:lnSpc>
                <a:spcPct val="150000"/>
              </a:lnSpc>
              <a:buFont typeface="Arial" panose="020B0604020202020204" pitchFamily="34" charset="0"/>
              <a:buChar char="•"/>
            </a:pPr>
            <a:r>
              <a:rPr lang="en-US" sz="2000" spc="-150" dirty="0">
                <a:ln w="3175">
                  <a:noFill/>
                </a:ln>
                <a:solidFill>
                  <a:srgbClr val="2F2F2F"/>
                </a:solidFill>
                <a:cs typeface="Segoe UI" pitchFamily="34" charset="0"/>
              </a:rPr>
              <a:t>Wed@11:00, Alex </a:t>
            </a:r>
            <a:r>
              <a:rPr lang="en-US" sz="2000" spc="-150" dirty="0" err="1">
                <a:ln w="3175">
                  <a:noFill/>
                </a:ln>
                <a:solidFill>
                  <a:srgbClr val="2F2F2F"/>
                </a:solidFill>
                <a:cs typeface="Segoe UI" pitchFamily="34" charset="0"/>
              </a:rPr>
              <a:t>Terentiev</a:t>
            </a:r>
            <a:r>
              <a:rPr lang="en-US" sz="2000" spc="-150" dirty="0">
                <a:ln w="3175">
                  <a:noFill/>
                </a:ln>
                <a:solidFill>
                  <a:srgbClr val="2F2F2F"/>
                </a:solidFill>
                <a:cs typeface="Segoe UI" pitchFamily="34" charset="0"/>
              </a:rPr>
              <a:t>, </a:t>
            </a:r>
            <a:r>
              <a:rPr lang="en-US" sz="2000" spc="-150" dirty="0">
                <a:ln w="3175">
                  <a:noFill/>
                </a:ln>
                <a:solidFill>
                  <a:srgbClr val="D83B01"/>
                </a:solidFill>
                <a:cs typeface="Segoe UI" pitchFamily="34" charset="0"/>
              </a:rPr>
              <a:t>SHAREPOINT FRAMEWORK CONNECTED WEB PARTS</a:t>
            </a:r>
          </a:p>
        </p:txBody>
      </p:sp>
      <p:sp>
        <p:nvSpPr>
          <p:cNvPr id="3" name="Title 2">
            <a:extLst>
              <a:ext uri="{FF2B5EF4-FFF2-40B4-BE49-F238E27FC236}">
                <a16:creationId xmlns:a16="http://schemas.microsoft.com/office/drawing/2014/main" id="{70344BF1-1627-234B-A27E-01BD0332DA94}"/>
              </a:ext>
            </a:extLst>
          </p:cNvPr>
          <p:cNvSpPr>
            <a:spLocks noGrp="1"/>
          </p:cNvSpPr>
          <p:nvPr>
            <p:ph type="title"/>
          </p:nvPr>
        </p:nvSpPr>
        <p:spPr>
          <a:xfrm>
            <a:off x="249382" y="633600"/>
            <a:ext cx="12003578" cy="387798"/>
          </a:xfrm>
        </p:spPr>
        <p:txBody>
          <a:bodyPr/>
          <a:lstStyle/>
          <a:p>
            <a:r>
              <a:rPr lang="en-US" dirty="0"/>
              <a:t>Other developer sessions at NACS (</a:t>
            </a:r>
            <a:r>
              <a:rPr lang="en-US" sz="2800" dirty="0">
                <a:effectLst/>
                <a:latin typeface="Calibri" panose="020F0502020204030204" pitchFamily="34" charset="0"/>
                <a:hlinkClick r:id="rId3"/>
              </a:rPr>
              <a:t>https://www.collabsummit.org/sessions/</a:t>
            </a:r>
            <a:r>
              <a:rPr lang="en-US" sz="2800" dirty="0">
                <a:effectLst/>
                <a:latin typeface="Calibri" panose="020F0502020204030204" pitchFamily="34" charset="0"/>
              </a:rPr>
              <a:t>)</a:t>
            </a:r>
            <a:endParaRPr lang="en-US" dirty="0"/>
          </a:p>
        </p:txBody>
      </p:sp>
    </p:spTree>
    <p:extLst>
      <p:ext uri="{BB962C8B-B14F-4D97-AF65-F5344CB8AC3E}">
        <p14:creationId xmlns:p14="http://schemas.microsoft.com/office/powerpoint/2010/main" val="286602073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F2398F-5F8F-D744-94A0-E4BF1AB71E13}"/>
              </a:ext>
            </a:extLst>
          </p:cNvPr>
          <p:cNvSpPr>
            <a:spLocks noGrp="1"/>
          </p:cNvSpPr>
          <p:nvPr>
            <p:ph type="body" sz="quarter" idx="10"/>
          </p:nvPr>
        </p:nvSpPr>
        <p:spPr>
          <a:xfrm>
            <a:off x="464400" y="1212850"/>
            <a:ext cx="11574000" cy="2954655"/>
          </a:xfrm>
        </p:spPr>
        <p:txBody>
          <a:bodyPr/>
          <a:lstStyle/>
          <a:p>
            <a:r>
              <a:rPr lang="en-US" dirty="0"/>
              <a:t>MS Learn: Extend Microsoft SharePoint – Associate</a:t>
            </a:r>
          </a:p>
          <a:p>
            <a:pPr lvl="1"/>
            <a:r>
              <a:rPr lang="en-US" dirty="0">
                <a:latin typeface="Courier New" panose="02070309020205020404" pitchFamily="49" charset="0"/>
                <a:cs typeface="Courier New" panose="02070309020205020404" pitchFamily="49" charset="0"/>
                <a:hlinkClick r:id="rId3"/>
              </a:rPr>
              <a:t>https://docs.microsoft.com/en-us/learn/paths/m365-sharepoint-associate/</a:t>
            </a:r>
            <a:endParaRPr lang="en-US" dirty="0">
              <a:latin typeface="Courier New" panose="02070309020205020404" pitchFamily="49" charset="0"/>
              <a:cs typeface="Courier New" panose="02070309020205020404" pitchFamily="49" charset="0"/>
            </a:endParaRPr>
          </a:p>
          <a:p>
            <a:endParaRPr lang="en-US" dirty="0"/>
          </a:p>
          <a:p>
            <a:r>
              <a:rPr lang="en-US" dirty="0"/>
              <a:t>Mastering the SharePoint Framework</a:t>
            </a:r>
          </a:p>
          <a:p>
            <a:pPr lvl="1"/>
            <a:r>
              <a:rPr lang="en-US" dirty="0">
                <a:latin typeface="Courier New" panose="02070309020205020404" pitchFamily="49" charset="0"/>
                <a:cs typeface="Courier New" panose="02070309020205020404" pitchFamily="49" charset="0"/>
                <a:hlinkClick r:id="rId4"/>
              </a:rPr>
              <a:t>https://www.voitanos.io/</a:t>
            </a:r>
            <a:endParaRPr lang="en-US" dirty="0">
              <a:latin typeface="Courier New" panose="02070309020205020404" pitchFamily="49" charset="0"/>
              <a:cs typeface="Courier New" panose="02070309020205020404" pitchFamily="49" charset="0"/>
            </a:endParaRPr>
          </a:p>
          <a:p>
            <a:pPr lvl="1"/>
            <a:endParaRPr lang="en-US" dirty="0"/>
          </a:p>
          <a:p>
            <a:r>
              <a:rPr lang="en-US" dirty="0"/>
              <a:t>Microsoft Patterns and Practices</a:t>
            </a:r>
          </a:p>
          <a:p>
            <a:pPr lvl="1"/>
            <a:r>
              <a:rPr lang="en-US" dirty="0">
                <a:latin typeface="Courier New" panose="02070309020205020404" pitchFamily="49" charset="0"/>
                <a:cs typeface="Courier New" panose="02070309020205020404" pitchFamily="49" charset="0"/>
                <a:hlinkClick r:id="rId5"/>
              </a:rPr>
              <a:t>https://aka.ms/m365pnp</a:t>
            </a:r>
            <a:r>
              <a:rPr lang="en-US" dirty="0">
                <a:latin typeface="Courier New" panose="02070309020205020404" pitchFamily="49" charset="0"/>
                <a:cs typeface="Courier New" panose="02070309020205020404" pitchFamily="49" charset="0"/>
              </a:rPr>
              <a:t>  </a:t>
            </a:r>
            <a:endParaRPr lang="en-US" dirty="0"/>
          </a:p>
        </p:txBody>
      </p:sp>
      <p:sp>
        <p:nvSpPr>
          <p:cNvPr id="3" name="Title 2">
            <a:extLst>
              <a:ext uri="{FF2B5EF4-FFF2-40B4-BE49-F238E27FC236}">
                <a16:creationId xmlns:a16="http://schemas.microsoft.com/office/drawing/2014/main" id="{70344BF1-1627-234B-A27E-01BD0332DA94}"/>
              </a:ext>
            </a:extLst>
          </p:cNvPr>
          <p:cNvSpPr>
            <a:spLocks noGrp="1"/>
          </p:cNvSpPr>
          <p:nvPr>
            <p:ph type="title"/>
          </p:nvPr>
        </p:nvSpPr>
        <p:spPr>
          <a:xfrm>
            <a:off x="464400" y="633600"/>
            <a:ext cx="11574000" cy="387798"/>
          </a:xfrm>
        </p:spPr>
        <p:txBody>
          <a:bodyPr/>
          <a:lstStyle/>
          <a:p>
            <a:r>
              <a:rPr lang="en-US" dirty="0"/>
              <a:t>References</a:t>
            </a:r>
          </a:p>
        </p:txBody>
      </p:sp>
      <p:pic>
        <p:nvPicPr>
          <p:cNvPr id="5" name="Picture 4" descr="A screenshot of a cell phone screen with text&#10;&#10;Description automatically generated">
            <a:extLst>
              <a:ext uri="{FF2B5EF4-FFF2-40B4-BE49-F238E27FC236}">
                <a16:creationId xmlns:a16="http://schemas.microsoft.com/office/drawing/2014/main" id="{E09EF95A-5BE3-4355-A90C-C7A0F9D8FDBE}"/>
              </a:ext>
            </a:extLst>
          </p:cNvPr>
          <p:cNvPicPr>
            <a:picLocks noChangeAspect="1"/>
          </p:cNvPicPr>
          <p:nvPr/>
        </p:nvPicPr>
        <p:blipFill>
          <a:blip r:embed="rId6"/>
          <a:stretch>
            <a:fillRect/>
          </a:stretch>
        </p:blipFill>
        <p:spPr>
          <a:xfrm>
            <a:off x="50042" y="-3838"/>
            <a:ext cx="11932691" cy="6672332"/>
          </a:xfrm>
          <a:prstGeom prst="rect">
            <a:avLst/>
          </a:prstGeom>
        </p:spPr>
      </p:pic>
    </p:spTree>
    <p:extLst>
      <p:ext uri="{BB962C8B-B14F-4D97-AF65-F5344CB8AC3E}">
        <p14:creationId xmlns:p14="http://schemas.microsoft.com/office/powerpoint/2010/main" val="34726300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899478"/>
            <a:ext cx="7604124" cy="763068"/>
          </a:xfrm>
        </p:spPr>
        <p:txBody>
          <a:bodyPr/>
          <a:lstStyle/>
          <a:p>
            <a:r>
              <a:rPr lang="en-US" dirty="0"/>
              <a:t>Lab 1</a:t>
            </a:r>
            <a:br>
              <a:rPr lang="en-US" dirty="0"/>
            </a:br>
            <a:endParaRPr lang="en-US" dirty="0"/>
          </a:p>
        </p:txBody>
      </p:sp>
      <p:sp>
        <p:nvSpPr>
          <p:cNvPr id="4" name="TextBox 3">
            <a:extLst>
              <a:ext uri="{FF2B5EF4-FFF2-40B4-BE49-F238E27FC236}">
                <a16:creationId xmlns:a16="http://schemas.microsoft.com/office/drawing/2014/main" id="{E1A79B54-DAB5-454B-9267-FED041655C07}"/>
              </a:ext>
            </a:extLst>
          </p:cNvPr>
          <p:cNvSpPr txBox="1"/>
          <p:nvPr/>
        </p:nvSpPr>
        <p:spPr>
          <a:xfrm>
            <a:off x="750146" y="1947554"/>
            <a:ext cx="9818893" cy="259737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800" dirty="0"/>
              <a:t>Exercise 1 - Setting up the Office 365 Tenant</a:t>
            </a:r>
          </a:p>
          <a:p>
            <a:pPr marL="285750" indent="-285750">
              <a:lnSpc>
                <a:spcPct val="150000"/>
              </a:lnSpc>
              <a:buFont typeface="Arial" panose="020B0604020202020204" pitchFamily="34" charset="0"/>
              <a:buChar char="•"/>
            </a:pPr>
            <a:r>
              <a:rPr lang="en-US" sz="2800" dirty="0"/>
              <a:t>Exercise 2 - Configuring </a:t>
            </a:r>
            <a:r>
              <a:rPr lang="en-US" sz="2800"/>
              <a:t>the Local Dev </a:t>
            </a:r>
            <a:r>
              <a:rPr lang="en-US" sz="2800" dirty="0"/>
              <a:t>Environment</a:t>
            </a:r>
          </a:p>
          <a:p>
            <a:pPr marL="285750" indent="-285750">
              <a:lnSpc>
                <a:spcPct val="150000"/>
              </a:lnSpc>
              <a:buFont typeface="Arial" panose="020B0604020202020204" pitchFamily="34" charset="0"/>
              <a:buChar char="•"/>
            </a:pPr>
            <a:r>
              <a:rPr lang="en-US" sz="2800" dirty="0"/>
              <a:t>Exercise 3 - Creating &amp; Running Your First SPFx Project</a:t>
            </a:r>
          </a:p>
          <a:p>
            <a:pPr marL="285750" indent="-285750">
              <a:lnSpc>
                <a:spcPct val="150000"/>
              </a:lnSpc>
              <a:buFont typeface="Arial" panose="020B0604020202020204" pitchFamily="34" charset="0"/>
              <a:buChar char="•"/>
            </a:pPr>
            <a:r>
              <a:rPr lang="en-US" sz="2800" dirty="0"/>
              <a:t>Exercise 4 – Deploying Your Solution</a:t>
            </a:r>
          </a:p>
        </p:txBody>
      </p:sp>
    </p:spTree>
    <p:extLst>
      <p:ext uri="{BB962C8B-B14F-4D97-AF65-F5344CB8AC3E}">
        <p14:creationId xmlns:p14="http://schemas.microsoft.com/office/powerpoint/2010/main" val="20446617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a:gradFill>
                    <a:gsLst>
                      <a:gs pos="2917">
                        <a:schemeClr val="tx1"/>
                      </a:gs>
                      <a:gs pos="30000">
                        <a:schemeClr val="tx1"/>
                      </a:gs>
                    </a:gsLst>
                    <a:lin ang="5400000" scaled="0"/>
                  </a:gradFill>
                </a:rPr>
                <a:t>Web Parts</a:t>
              </a: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4801859"/>
            <a:chOff x="9534817" y="1446592"/>
            <a:chExt cx="2489582" cy="4801859"/>
          </a:xfrm>
        </p:grpSpPr>
        <p:sp>
          <p:nvSpPr>
            <p:cNvPr id="14" name="TextBox 13"/>
            <p:cNvSpPr txBox="1"/>
            <p:nvPr/>
          </p:nvSpPr>
          <p:spPr>
            <a:xfrm>
              <a:off x="9534817" y="2923661"/>
              <a:ext cx="1521571" cy="657231"/>
            </a:xfrm>
            <a:prstGeom prst="rect">
              <a:avLst/>
            </a:prstGeom>
            <a:noFill/>
          </p:spPr>
          <p:txBody>
            <a:bodyPr wrap="none" rtlCol="0">
              <a:spAutoFit/>
            </a:bodyPr>
            <a:lstStyle/>
            <a:p>
              <a:pPr defTabSz="932559"/>
              <a:r>
                <a:rPr lang="en-US" sz="3671" dirty="0">
                  <a:solidFill>
                    <a:schemeClr val="tx2"/>
                  </a:solidFill>
                  <a:latin typeface="Segoe UI Light"/>
                </a:rPr>
                <a:t>2016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1960537"/>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Office 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dirty="0" err="1">
                  <a:gradFill>
                    <a:gsLst>
                      <a:gs pos="2917">
                        <a:schemeClr val="tx1"/>
                      </a:gs>
                      <a:gs pos="30000">
                        <a:schemeClr val="tx1"/>
                      </a:gs>
                    </a:gsLst>
                    <a:lin ang="5400000" scaled="0"/>
                  </a:gradFill>
                </a:rPr>
                <a:t>SPFx</a:t>
              </a:r>
              <a:r>
                <a:rPr lang="en-US" sz="1400" dirty="0">
                  <a:gradFill>
                    <a:gsLst>
                      <a:gs pos="2917">
                        <a:schemeClr val="tx1"/>
                      </a:gs>
                      <a:gs pos="30000">
                        <a:schemeClr val="tx1"/>
                      </a:gs>
                    </a:gsLst>
                    <a:lin ang="5400000" scaled="0"/>
                  </a:gradFill>
                </a:rPr>
                <a:t> and Office Fabric</a:t>
              </a:r>
            </a:p>
            <a:p>
              <a:pPr>
                <a:lnSpc>
                  <a:spcPct val="90000"/>
                </a:lnSpc>
                <a:spcAft>
                  <a:spcPts val="600"/>
                </a:spcAft>
              </a:pPr>
              <a:r>
                <a:rPr lang="en-US" sz="1400" dirty="0">
                  <a:gradFill>
                    <a:gsLst>
                      <a:gs pos="2917">
                        <a:schemeClr val="tx1"/>
                      </a:gs>
                      <a:gs pos="30000">
                        <a:schemeClr val="tx1"/>
                      </a:gs>
                    </a:gsLst>
                    <a:lin ang="5400000" scaled="0"/>
                  </a:gra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Is all SP Online development in JavaScript? </a:t>
            </a:r>
            <a:endParaRPr lang="fi-FI" dirty="0"/>
          </a:p>
        </p:txBody>
      </p:sp>
      <p:sp>
        <p:nvSpPr>
          <p:cNvPr id="4" name="Rectangle 3">
            <a:extLst>
              <a:ext uri="{FF2B5EF4-FFF2-40B4-BE49-F238E27FC236}">
                <a16:creationId xmlns:a16="http://schemas.microsoft.com/office/drawing/2014/main" id="{32AC4456-3070-4EA1-8801-B6250D17D15D}"/>
              </a:ext>
            </a:extLst>
          </p:cNvPr>
          <p:cNvSpPr/>
          <p:nvPr/>
        </p:nvSpPr>
        <p:spPr>
          <a:xfrm>
            <a:off x="464400" y="2389723"/>
            <a:ext cx="2888932" cy="2646878"/>
          </a:xfrm>
          <a:prstGeom prst="rect">
            <a:avLst/>
          </a:prstGeom>
        </p:spPr>
        <p:txBody>
          <a:bodyPr wrap="none">
            <a:spAutoFit/>
          </a:bodyPr>
          <a:lstStyle/>
          <a:p>
            <a:r>
              <a:rPr lang="en-US" sz="16600" dirty="0">
                <a:solidFill>
                  <a:schemeClr val="tx2"/>
                </a:solidFill>
                <a:latin typeface="+mj-lt"/>
              </a:rPr>
              <a:t>No</a:t>
            </a:r>
          </a:p>
        </p:txBody>
      </p:sp>
      <p:grpSp>
        <p:nvGrpSpPr>
          <p:cNvPr id="5" name="Group 4">
            <a:extLst>
              <a:ext uri="{FF2B5EF4-FFF2-40B4-BE49-F238E27FC236}">
                <a16:creationId xmlns:a16="http://schemas.microsoft.com/office/drawing/2014/main" id="{5AB9F5DE-BCD7-4B56-9BF8-F58502CC17B7}"/>
              </a:ext>
            </a:extLst>
          </p:cNvPr>
          <p:cNvGrpSpPr/>
          <p:nvPr/>
        </p:nvGrpSpPr>
        <p:grpSpPr>
          <a:xfrm>
            <a:off x="3905473" y="1597138"/>
            <a:ext cx="7325428" cy="1387362"/>
            <a:chOff x="822700" y="1409030"/>
            <a:chExt cx="2998699" cy="648072"/>
          </a:xfrm>
        </p:grpSpPr>
        <p:sp>
          <p:nvSpPr>
            <p:cNvPr id="6" name="Rectangle 5">
              <a:extLst>
                <a:ext uri="{FF2B5EF4-FFF2-40B4-BE49-F238E27FC236}">
                  <a16:creationId xmlns:a16="http://schemas.microsoft.com/office/drawing/2014/main" id="{CDA7CAC5-FB4D-46EA-B0B8-B577614BFD8E}"/>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E8BB6357-ADD8-4AC2-AF6F-B7BADD528DDE}"/>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In similar ways as with SharePoint Add-in model, server-side development is needed for back end services</a:t>
              </a:r>
            </a:p>
          </p:txBody>
        </p:sp>
      </p:grpSp>
      <p:grpSp>
        <p:nvGrpSpPr>
          <p:cNvPr id="8" name="Group 7">
            <a:extLst>
              <a:ext uri="{FF2B5EF4-FFF2-40B4-BE49-F238E27FC236}">
                <a16:creationId xmlns:a16="http://schemas.microsoft.com/office/drawing/2014/main" id="{AD74524B-4973-4DB2-B83C-B24534141449}"/>
              </a:ext>
            </a:extLst>
          </p:cNvPr>
          <p:cNvGrpSpPr/>
          <p:nvPr/>
        </p:nvGrpSpPr>
        <p:grpSpPr>
          <a:xfrm>
            <a:off x="3905473" y="3097988"/>
            <a:ext cx="7325428" cy="1387362"/>
            <a:chOff x="822700" y="1409030"/>
            <a:chExt cx="2998699" cy="648072"/>
          </a:xfrm>
        </p:grpSpPr>
        <p:sp>
          <p:nvSpPr>
            <p:cNvPr id="9" name="Rectangle 8">
              <a:extLst>
                <a:ext uri="{FF2B5EF4-FFF2-40B4-BE49-F238E27FC236}">
                  <a16:creationId xmlns:a16="http://schemas.microsoft.com/office/drawing/2014/main" id="{6FA6742E-A5D0-4D28-8F5B-692092654B70}"/>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a:extLst>
                <a:ext uri="{FF2B5EF4-FFF2-40B4-BE49-F238E27FC236}">
                  <a16:creationId xmlns:a16="http://schemas.microsoft.com/office/drawing/2014/main" id="{7045B3B9-ED8B-4B9A-9CA4-C66AC4BA627D}"/>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SharePoint Framework concentrates on user interface, not on fundamentals around the API usage</a:t>
              </a:r>
            </a:p>
          </p:txBody>
        </p:sp>
      </p:grpSp>
      <p:grpSp>
        <p:nvGrpSpPr>
          <p:cNvPr id="11" name="Group 10">
            <a:extLst>
              <a:ext uri="{FF2B5EF4-FFF2-40B4-BE49-F238E27FC236}">
                <a16:creationId xmlns:a16="http://schemas.microsoft.com/office/drawing/2014/main" id="{EAEF269E-4014-4D4E-81F3-6C8A80887669}"/>
              </a:ext>
            </a:extLst>
          </p:cNvPr>
          <p:cNvGrpSpPr/>
          <p:nvPr/>
        </p:nvGrpSpPr>
        <p:grpSpPr>
          <a:xfrm>
            <a:off x="3905473" y="4598838"/>
            <a:ext cx="7325428" cy="1387362"/>
            <a:chOff x="822700" y="1409030"/>
            <a:chExt cx="2998699" cy="648072"/>
          </a:xfrm>
        </p:grpSpPr>
        <p:sp>
          <p:nvSpPr>
            <p:cNvPr id="12" name="Rectangle 11">
              <a:extLst>
                <a:ext uri="{FF2B5EF4-FFF2-40B4-BE49-F238E27FC236}">
                  <a16:creationId xmlns:a16="http://schemas.microsoft.com/office/drawing/2014/main" id="{E88411FA-35F9-42A9-A4FE-1CA072657ECD}"/>
                </a:ext>
              </a:extLst>
            </p:cNvPr>
            <p:cNvSpPr/>
            <p:nvPr/>
          </p:nvSpPr>
          <p:spPr bwMode="auto">
            <a:xfrm>
              <a:off x="822700" y="1409030"/>
              <a:ext cx="45719" cy="6480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a:extLst>
                <a:ext uri="{FF2B5EF4-FFF2-40B4-BE49-F238E27FC236}">
                  <a16:creationId xmlns:a16="http://schemas.microsoft.com/office/drawing/2014/main" id="{B0A0A717-D663-4911-87A6-A010E7BECFD7}"/>
                </a:ext>
              </a:extLst>
            </p:cNvPr>
            <p:cNvSpPr/>
            <p:nvPr/>
          </p:nvSpPr>
          <p:spPr bwMode="auto">
            <a:xfrm>
              <a:off x="872875" y="1409030"/>
              <a:ext cx="2948524" cy="648072"/>
            </a:xfrm>
            <a:prstGeom prst="rect">
              <a:avLst/>
            </a:prstGeom>
            <a:solidFill>
              <a:schemeClr val="bg1">
                <a:lumMod val="95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en-US" sz="2400" dirty="0">
                  <a:solidFill>
                    <a:schemeClr val="tx1"/>
                  </a:solidFill>
                  <a:latin typeface="+mj-lt"/>
                </a:rPr>
                <a:t>You should be considering hosting your business logic and long running tasks in Azure, for example using Azure Functions or custom </a:t>
              </a:r>
              <a:r>
                <a:rPr lang="en-US" sz="2400" dirty="0" err="1">
                  <a:solidFill>
                    <a:schemeClr val="tx1"/>
                  </a:solidFill>
                  <a:latin typeface="+mj-lt"/>
                </a:rPr>
                <a:t>WebAPIs</a:t>
              </a:r>
              <a:endParaRPr lang="en-US" sz="2400" dirty="0">
                <a:solidFill>
                  <a:schemeClr val="tx1"/>
                </a:solidFill>
                <a:latin typeface="+mj-lt"/>
              </a:endParaRPr>
            </a:p>
          </p:txBody>
        </p:sp>
      </p:grpSp>
    </p:spTree>
    <p:extLst>
      <p:ext uri="{BB962C8B-B14F-4D97-AF65-F5344CB8AC3E}">
        <p14:creationId xmlns:p14="http://schemas.microsoft.com/office/powerpoint/2010/main" val="3567163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735860"/>
          </a:xfrm>
        </p:spPr>
        <p:txBody>
          <a:bodyPr/>
          <a:lstStyle/>
          <a:p>
            <a:r>
              <a:rPr lang="en-US" dirty="0"/>
              <a:t>Sign up for an Office 365 Developer Tenant</a:t>
            </a:r>
          </a:p>
          <a:p>
            <a:r>
              <a:rPr lang="en-US" dirty="0"/>
              <a:t>Create new site collection(s) for testing – normal, dev, teams</a:t>
            </a:r>
          </a:p>
          <a:p>
            <a:r>
              <a:rPr lang="en-US" dirty="0"/>
              <a:t>Create app catalog site</a:t>
            </a:r>
          </a:p>
          <a:p>
            <a:r>
              <a:rPr lang="en-US" dirty="0"/>
              <a:t>Use online workbench to test your code</a:t>
            </a:r>
          </a:p>
        </p:txBody>
      </p:sp>
      <p:sp>
        <p:nvSpPr>
          <p:cNvPr id="3" name="Title 2"/>
          <p:cNvSpPr>
            <a:spLocks noGrp="1"/>
          </p:cNvSpPr>
          <p:nvPr>
            <p:ph type="title"/>
          </p:nvPr>
        </p:nvSpPr>
        <p:spPr/>
        <p:txBody>
          <a:bodyPr/>
          <a:lstStyle/>
          <a:p>
            <a:r>
              <a:rPr lang="en-US"/>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11981</Words>
  <Application>Microsoft Office PowerPoint</Application>
  <PresentationFormat>Custom</PresentationFormat>
  <Paragraphs>943</Paragraphs>
  <Slides>53</Slides>
  <Notes>49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53</vt:i4>
      </vt:variant>
    </vt:vector>
  </HeadingPairs>
  <TitlesOfParts>
    <vt:vector size="64" baseType="lpstr">
      <vt:lpstr>Arial</vt:lpstr>
      <vt:lpstr>Calibri</vt:lpstr>
      <vt:lpstr>Consolas</vt:lpstr>
      <vt:lpstr>Courier New</vt:lpstr>
      <vt:lpstr>Segoe UI</vt:lpstr>
      <vt:lpstr>Segoe UI Light</vt:lpstr>
      <vt:lpstr>Segoe UI Semibold</vt:lpstr>
      <vt:lpstr>Segoe UI Semilight</vt:lpstr>
      <vt:lpstr>Wingdings</vt:lpstr>
      <vt:lpstr>Office 365 PPT Template - 2017</vt:lpstr>
      <vt:lpstr>1_Office 365 PPT Template - 2017</vt:lpstr>
      <vt:lpstr>Sign up for an Office 365 Developer Tenant</vt:lpstr>
      <vt:lpstr>AN INTRODUCTION TO DEVELOPMENT WITH THE SHAREPOINT FRAMEWORK (SPFX)</vt:lpstr>
      <vt:lpstr>AN INTRODUCTION TO DEVELOPMENT WITH THE SHAREPOINT FRAMEWORK (SPFX)</vt:lpstr>
      <vt:lpstr>What’s with the airplanes?</vt:lpstr>
      <vt:lpstr>Introducing the  SharePoint Framework (SPFx)</vt:lpstr>
      <vt:lpstr>SharePoint UX – Evolving cross versions</vt:lpstr>
      <vt:lpstr>SharePoint Framework</vt:lpstr>
      <vt:lpstr>Is all SP Online development in JavaScript? </vt:lpstr>
      <vt:lpstr>Office 365 Developer Tenant Setup Steps</vt:lpstr>
      <vt:lpstr>Sign up for an Office 365 Developer Tenant</vt:lpstr>
      <vt:lpstr>Create App Catalog Site</vt:lpstr>
      <vt:lpstr>Create Site Level App Catalogs (optional)</vt:lpstr>
      <vt:lpstr>Create a new Development/Testing Site collection</vt:lpstr>
      <vt:lpstr>SharePoint Online Hosted Workbench</vt:lpstr>
      <vt:lpstr>Demo Configuring Your Office 365 Development Environment</vt:lpstr>
      <vt:lpstr>Configuring your SPFx Development Environment</vt:lpstr>
      <vt:lpstr>Open 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Demo Configuring Your Local Developer Environment</vt:lpstr>
      <vt:lpstr>Exploring a SharePoint Framework Project </vt:lpstr>
      <vt:lpstr>Client-side Web Part Build Flow</vt:lpstr>
      <vt:lpstr>Project Structure</vt:lpstr>
      <vt:lpstr>Key Files – web part class</vt:lpstr>
      <vt:lpstr>Key Files – web part manifest</vt:lpstr>
      <vt:lpstr>CSS Modules</vt:lpstr>
      <vt:lpstr>Key Files – SCSS file</vt:lpstr>
      <vt:lpstr>Key Files – config file</vt:lpstr>
      <vt:lpstr>What the Gulp tasks do</vt:lpstr>
      <vt:lpstr>SharePoint Workbench</vt:lpstr>
      <vt:lpstr>Local Workbench vs. SharePoint Workbench</vt:lpstr>
      <vt:lpstr>Debugging</vt:lpstr>
      <vt:lpstr>Mapping Files Making Debugging Easier</vt:lpstr>
      <vt:lpstr>Demo Creating and running your first SPFx webpart solution</vt:lpstr>
      <vt:lpstr>Deploying the solution</vt:lpstr>
      <vt:lpstr>Client-side Web Part Build Flow</vt:lpstr>
      <vt:lpstr>SharePoint Framework Deployment Artifacts</vt:lpstr>
      <vt:lpstr>Build, Bundle &amp; Package Solution</vt:lpstr>
      <vt:lpstr>Different Build / Packaging Modes: Debug &amp; Production</vt:lpstr>
      <vt:lpstr>Deploying SharePoint Assets</vt:lpstr>
      <vt:lpstr>Deployment &amp; Installation Steps</vt:lpstr>
      <vt:lpstr>Demo Build, Bundle, Package, Deploy &amp; Install a SharePoint Framework Solution</vt:lpstr>
      <vt:lpstr>Microsoft Patterns &amp; Practices (PnP)</vt:lpstr>
      <vt:lpstr>PowerPoint Presentation</vt:lpstr>
      <vt:lpstr>PowerPoint Presentation</vt:lpstr>
      <vt:lpstr>Other developer sessions at NACS (https://www.collabsummit.org/sessions/)</vt:lpstr>
      <vt:lpstr>References</vt:lpstr>
      <vt:lpstr>Lab 1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2020-09-27T12:28:39Z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vesaj@microsoft.com</vt:lpwstr>
  </property>
  <property fmtid="{D5CDD505-2E9C-101B-9397-08002B2CF9AE}" pid="5" name="MSIP_Label_f42aa342-8706-4288-bd11-ebb85995028c_SetDate">
    <vt:lpwstr>2018-12-20T12:55:35.4497539Z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